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8" r:id="rId1"/>
  </p:sldMasterIdLst>
  <p:notesMasterIdLst>
    <p:notesMasterId r:id="rId31"/>
  </p:notesMasterIdLst>
  <p:sldIdLst>
    <p:sldId id="307" r:id="rId2"/>
    <p:sldId id="270" r:id="rId3"/>
    <p:sldId id="308" r:id="rId4"/>
    <p:sldId id="272" r:id="rId5"/>
    <p:sldId id="273" r:id="rId6"/>
    <p:sldId id="299" r:id="rId7"/>
    <p:sldId id="275" r:id="rId8"/>
    <p:sldId id="301" r:id="rId9"/>
    <p:sldId id="277" r:id="rId10"/>
    <p:sldId id="285" r:id="rId11"/>
    <p:sldId id="286" r:id="rId12"/>
    <p:sldId id="306" r:id="rId13"/>
    <p:sldId id="256" r:id="rId14"/>
    <p:sldId id="257" r:id="rId15"/>
    <p:sldId id="310" r:id="rId16"/>
    <p:sldId id="258" r:id="rId17"/>
    <p:sldId id="261" r:id="rId18"/>
    <p:sldId id="262" r:id="rId19"/>
    <p:sldId id="266" r:id="rId20"/>
    <p:sldId id="269" r:id="rId21"/>
    <p:sldId id="300" r:id="rId22"/>
    <p:sldId id="288" r:id="rId23"/>
    <p:sldId id="289" r:id="rId24"/>
    <p:sldId id="290" r:id="rId25"/>
    <p:sldId id="292" r:id="rId26"/>
    <p:sldId id="294" r:id="rId27"/>
    <p:sldId id="296" r:id="rId28"/>
    <p:sldId id="312" r:id="rId29"/>
    <p:sldId id="30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86E013-ECA2-9BBC-504D-0960F8072060}" v="134" dt="2025-12-10T14:16:21.964"/>
    <p1510:client id="{43169A12-9443-9221-29C2-C2A4B626BCD0}" v="21" dt="2025-12-11T00:42:36.185"/>
    <p1510:client id="{5337DA2A-C349-41D1-8C5A-7494F1A10A12}" v="454" dt="2025-12-10T15:22:16.388"/>
    <p1510:client id="{5345E5E6-1F8B-C9E4-F5F7-E8B60AFFAD23}" v="16" dt="2025-12-10T12:00:02.685"/>
    <p1510:client id="{8296F61E-3D2C-A917-2BA7-4CB26CAE0E40}" v="5" dt="2025-12-10T21:53:08.878"/>
    <p1510:client id="{A54F74C4-39B2-1E29-AA9B-0C3A5AC46676}" v="32" dt="2025-12-10T10:56:55.040"/>
    <p1510:client id="{B50EE3D5-D9C8-67F1-C510-06B5EC76E8D0}" v="3" dt="2025-12-10T23:29:36.214"/>
    <p1510:client id="{DA3674BF-9B33-0140-BC61-CC69269929E9}" v="1035" dt="2025-12-11T00:52:51.428"/>
    <p1510:client id="{F6832871-A6E2-BD9A-7FD0-A6B25044EDCD}" v="207" dt="2025-12-10T14:46:39.468"/>
    <p1510:client id="{F7A22A63-8351-0034-0604-BB8A26C38F01}" v="26" dt="2025-12-10T23:22:39.6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12"/>
    <p:restoredTop sz="78031"/>
  </p:normalViewPr>
  <p:slideViewPr>
    <p:cSldViewPr snapToGrid="0">
      <p:cViewPr varScale="1">
        <p:scale>
          <a:sx n="89" d="100"/>
          <a:sy n="89" d="100"/>
        </p:scale>
        <p:origin x="14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AEEB32-7784-4DD0-9779-9345F9E6D6A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5CEE124-49BB-40DE-804D-59E19EBAE346}">
      <dgm:prSet phldr="0" custT="1"/>
      <dgm:spPr/>
      <dgm:t>
        <a:bodyPr/>
        <a:lstStyle/>
        <a:p>
          <a:pPr algn="l" rtl="0">
            <a:lnSpc>
              <a:spcPct val="90000"/>
            </a:lnSpc>
          </a:pPr>
          <a:r>
            <a:rPr lang="en-US" sz="2800">
              <a:solidFill>
                <a:srgbClr val="FFFFFF"/>
              </a:solidFill>
              <a:latin typeface="Times New Roman"/>
              <a:ea typeface="+mn-ea"/>
              <a:cs typeface="Times New Roman"/>
            </a:rPr>
            <a:t>Price Dynamics</a:t>
          </a:r>
        </a:p>
      </dgm:t>
    </dgm:pt>
    <dgm:pt modelId="{1EF20BE5-3B8D-475B-9494-9BDF69A76A86}" type="parTrans" cxnId="{F6A8D276-F1A6-41CB-8412-4093F505B53E}">
      <dgm:prSet/>
      <dgm:spPr/>
      <dgm:t>
        <a:bodyPr/>
        <a:lstStyle/>
        <a:p>
          <a:endParaRPr lang="en-US" sz="1200"/>
        </a:p>
      </dgm:t>
    </dgm:pt>
    <dgm:pt modelId="{BF50488F-2A4B-40B1-9DEF-07D50891D3AA}" type="sibTrans" cxnId="{F6A8D276-F1A6-41CB-8412-4093F505B53E}">
      <dgm:prSet/>
      <dgm:spPr/>
      <dgm:t>
        <a:bodyPr/>
        <a:lstStyle/>
        <a:p>
          <a:endParaRPr lang="en-US" sz="1200"/>
        </a:p>
      </dgm:t>
    </dgm:pt>
    <dgm:pt modelId="{7C5E33DA-63FB-4D1E-9060-4BF06739B9CC}">
      <dgm:prSet custT="1"/>
      <dgm:spPr/>
      <dgm:t>
        <a:bodyPr/>
        <a:lstStyle/>
        <a:p>
          <a:pPr algn="l">
            <a:lnSpc>
              <a:spcPct val="90000"/>
            </a:lnSpc>
          </a:pPr>
          <a:r>
            <a:rPr lang="en-US" sz="2800">
              <a:solidFill>
                <a:srgbClr val="FFFFFF"/>
              </a:solidFill>
              <a:latin typeface="Times New Roman"/>
              <a:ea typeface="+mn-ea"/>
              <a:cs typeface="Times New Roman"/>
            </a:rPr>
            <a:t>Clustering</a:t>
          </a:r>
        </a:p>
      </dgm:t>
    </dgm:pt>
    <dgm:pt modelId="{25251BE0-A2D0-4841-BF04-D7E5EE4EA7CB}" type="parTrans" cxnId="{CE2D6D01-1CB2-40BA-B956-54C50F87F3CD}">
      <dgm:prSet/>
      <dgm:spPr/>
      <dgm:t>
        <a:bodyPr/>
        <a:lstStyle/>
        <a:p>
          <a:endParaRPr lang="en-US" sz="1200"/>
        </a:p>
      </dgm:t>
    </dgm:pt>
    <dgm:pt modelId="{4550292F-CE4A-4096-8EC0-6B243D8834B8}" type="sibTrans" cxnId="{CE2D6D01-1CB2-40BA-B956-54C50F87F3CD}">
      <dgm:prSet/>
      <dgm:spPr/>
      <dgm:t>
        <a:bodyPr/>
        <a:lstStyle/>
        <a:p>
          <a:endParaRPr lang="en-US" sz="1200"/>
        </a:p>
      </dgm:t>
    </dgm:pt>
    <dgm:pt modelId="{061D505F-7E52-429C-9A9F-EDEC0366B18D}">
      <dgm:prSet custT="1"/>
      <dgm:spPr/>
      <dgm:t>
        <a:bodyPr/>
        <a:lstStyle/>
        <a:p>
          <a:pPr algn="l">
            <a:lnSpc>
              <a:spcPct val="90000"/>
            </a:lnSpc>
          </a:pPr>
          <a:r>
            <a:rPr lang="en-US" sz="2800">
              <a:solidFill>
                <a:srgbClr val="FFFFFF"/>
              </a:solidFill>
              <a:latin typeface="Times New Roman"/>
              <a:ea typeface="+mn-ea"/>
              <a:cs typeface="Times New Roman"/>
            </a:rPr>
            <a:t>Association</a:t>
          </a:r>
        </a:p>
      </dgm:t>
    </dgm:pt>
    <dgm:pt modelId="{1DAE6D05-6AA8-4743-BE12-C54E6C9B3761}" type="parTrans" cxnId="{3673E15A-D2DF-44D1-9D1E-CAC4C7FE6DE6}">
      <dgm:prSet/>
      <dgm:spPr/>
      <dgm:t>
        <a:bodyPr/>
        <a:lstStyle/>
        <a:p>
          <a:endParaRPr lang="en-US" sz="1200"/>
        </a:p>
      </dgm:t>
    </dgm:pt>
    <dgm:pt modelId="{7CDF1F97-59F1-42CB-8880-D2E354EFC2CF}" type="sibTrans" cxnId="{3673E15A-D2DF-44D1-9D1E-CAC4C7FE6DE6}">
      <dgm:prSet/>
      <dgm:spPr/>
      <dgm:t>
        <a:bodyPr/>
        <a:lstStyle/>
        <a:p>
          <a:endParaRPr lang="en-US" sz="1200"/>
        </a:p>
      </dgm:t>
    </dgm:pt>
    <dgm:pt modelId="{846E0819-756B-4481-BE6C-D0E90AED8610}">
      <dgm:prSet custT="1"/>
      <dgm:spPr/>
      <dgm:t>
        <a:bodyPr/>
        <a:lstStyle/>
        <a:p>
          <a:pPr algn="l">
            <a:lnSpc>
              <a:spcPct val="90000"/>
            </a:lnSpc>
          </a:pPr>
          <a:r>
            <a:rPr lang="en-US" sz="2800">
              <a:solidFill>
                <a:srgbClr val="FFFFFF"/>
              </a:solidFill>
              <a:latin typeface="Times New Roman"/>
              <a:ea typeface="+mn-ea"/>
              <a:cs typeface="Times New Roman"/>
            </a:rPr>
            <a:t>Classification</a:t>
          </a:r>
        </a:p>
      </dgm:t>
    </dgm:pt>
    <dgm:pt modelId="{B54CB5A4-9F64-492D-9212-194776088649}" type="parTrans" cxnId="{0A039AFA-9BF3-4579-B68F-0B64596C7198}">
      <dgm:prSet/>
      <dgm:spPr/>
      <dgm:t>
        <a:bodyPr/>
        <a:lstStyle/>
        <a:p>
          <a:endParaRPr lang="en-US" sz="1200"/>
        </a:p>
      </dgm:t>
    </dgm:pt>
    <dgm:pt modelId="{CB899422-B6A1-4696-9EC7-CBBDFB428455}" type="sibTrans" cxnId="{0A039AFA-9BF3-4579-B68F-0B64596C7198}">
      <dgm:prSet/>
      <dgm:spPr/>
      <dgm:t>
        <a:bodyPr/>
        <a:lstStyle/>
        <a:p>
          <a:endParaRPr lang="en-US" sz="1200"/>
        </a:p>
      </dgm:t>
    </dgm:pt>
    <dgm:pt modelId="{54299B46-B38C-4E1B-A945-C96A099BBD2D}">
      <dgm:prSet phldr="0" custT="1"/>
      <dgm:spPr/>
      <dgm:t>
        <a:bodyPr/>
        <a:lstStyle/>
        <a:p>
          <a:pPr algn="l" rtl="0">
            <a:lnSpc>
              <a:spcPct val="90000"/>
            </a:lnSpc>
          </a:pPr>
          <a:r>
            <a:rPr lang="en-US" sz="2800">
              <a:solidFill>
                <a:srgbClr val="FFFFFF"/>
              </a:solidFill>
              <a:latin typeface="Times New Roman"/>
              <a:ea typeface="+mn-ea"/>
              <a:cs typeface="Times New Roman"/>
            </a:rPr>
            <a:t>Gold Price Drivers</a:t>
          </a:r>
        </a:p>
      </dgm:t>
    </dgm:pt>
    <dgm:pt modelId="{A5613EAA-1F70-4639-B1BD-EC749252EE54}" type="parTrans" cxnId="{7D1C6249-2241-4330-9D38-95B601D5FB0B}">
      <dgm:prSet/>
      <dgm:spPr/>
    </dgm:pt>
    <dgm:pt modelId="{A87434F2-FF44-4DC1-9FAD-AB94BAEFFD00}" type="sibTrans" cxnId="{7D1C6249-2241-4330-9D38-95B601D5FB0B}">
      <dgm:prSet/>
      <dgm:spPr/>
    </dgm:pt>
    <dgm:pt modelId="{62BCC4F3-FD30-BC45-9E9E-63B6CF473FBC}" type="pres">
      <dgm:prSet presAssocID="{DDAEEB32-7784-4DD0-9779-9345F9E6D6A4}" presName="linear" presStyleCnt="0">
        <dgm:presLayoutVars>
          <dgm:animLvl val="lvl"/>
          <dgm:resizeHandles val="exact"/>
        </dgm:presLayoutVars>
      </dgm:prSet>
      <dgm:spPr/>
    </dgm:pt>
    <dgm:pt modelId="{54C25089-B831-684C-AC1D-0C44A4713291}" type="pres">
      <dgm:prSet presAssocID="{45CEE124-49BB-40DE-804D-59E19EBAE346}" presName="parentText" presStyleLbl="node1" presStyleIdx="0" presStyleCnt="5">
        <dgm:presLayoutVars>
          <dgm:chMax val="0"/>
          <dgm:bulletEnabled val="1"/>
        </dgm:presLayoutVars>
      </dgm:prSet>
      <dgm:spPr/>
    </dgm:pt>
    <dgm:pt modelId="{9A35755E-B966-FB48-B80D-8849DE55BF33}" type="pres">
      <dgm:prSet presAssocID="{BF50488F-2A4B-40B1-9DEF-07D50891D3AA}" presName="spacer" presStyleCnt="0"/>
      <dgm:spPr/>
    </dgm:pt>
    <dgm:pt modelId="{2C70CAE4-203E-4E9E-83EF-82FCCF0A0F8A}" type="pres">
      <dgm:prSet presAssocID="{54299B46-B38C-4E1B-A945-C96A099BBD2D}" presName="parentText" presStyleLbl="node1" presStyleIdx="1" presStyleCnt="5">
        <dgm:presLayoutVars>
          <dgm:chMax val="0"/>
          <dgm:bulletEnabled val="1"/>
        </dgm:presLayoutVars>
      </dgm:prSet>
      <dgm:spPr/>
    </dgm:pt>
    <dgm:pt modelId="{9361B8F2-4F88-4BA7-94D4-254CBE44FBD6}" type="pres">
      <dgm:prSet presAssocID="{A87434F2-FF44-4DC1-9FAD-AB94BAEFFD00}" presName="spacer" presStyleCnt="0"/>
      <dgm:spPr/>
    </dgm:pt>
    <dgm:pt modelId="{70B00E48-9FD8-E44C-9468-730022C595E7}" type="pres">
      <dgm:prSet presAssocID="{061D505F-7E52-429C-9A9F-EDEC0366B18D}" presName="parentText" presStyleLbl="node1" presStyleIdx="2" presStyleCnt="5">
        <dgm:presLayoutVars>
          <dgm:chMax val="0"/>
          <dgm:bulletEnabled val="1"/>
        </dgm:presLayoutVars>
      </dgm:prSet>
      <dgm:spPr/>
    </dgm:pt>
    <dgm:pt modelId="{9EAD3C2D-B523-2E48-ADC6-3CBC37CCA01D}" type="pres">
      <dgm:prSet presAssocID="{7CDF1F97-59F1-42CB-8880-D2E354EFC2CF}" presName="spacer" presStyleCnt="0"/>
      <dgm:spPr/>
    </dgm:pt>
    <dgm:pt modelId="{FF2FCA01-3510-8A4D-95B9-7F87ABE4D777}" type="pres">
      <dgm:prSet presAssocID="{7C5E33DA-63FB-4D1E-9060-4BF06739B9CC}" presName="parentText" presStyleLbl="node1" presStyleIdx="3" presStyleCnt="5">
        <dgm:presLayoutVars>
          <dgm:chMax val="0"/>
          <dgm:bulletEnabled val="1"/>
        </dgm:presLayoutVars>
      </dgm:prSet>
      <dgm:spPr/>
    </dgm:pt>
    <dgm:pt modelId="{02FA0107-2476-BD41-A581-4703EC7C1F6C}" type="pres">
      <dgm:prSet presAssocID="{4550292F-CE4A-4096-8EC0-6B243D8834B8}" presName="spacer" presStyleCnt="0"/>
      <dgm:spPr/>
    </dgm:pt>
    <dgm:pt modelId="{6870D206-35E1-6B4B-82E3-916B5C99B568}" type="pres">
      <dgm:prSet presAssocID="{846E0819-756B-4481-BE6C-D0E90AED8610}" presName="parentText" presStyleLbl="node1" presStyleIdx="4" presStyleCnt="5">
        <dgm:presLayoutVars>
          <dgm:chMax val="0"/>
          <dgm:bulletEnabled val="1"/>
        </dgm:presLayoutVars>
      </dgm:prSet>
      <dgm:spPr/>
    </dgm:pt>
  </dgm:ptLst>
  <dgm:cxnLst>
    <dgm:cxn modelId="{CE2D6D01-1CB2-40BA-B956-54C50F87F3CD}" srcId="{DDAEEB32-7784-4DD0-9779-9345F9E6D6A4}" destId="{7C5E33DA-63FB-4D1E-9060-4BF06739B9CC}" srcOrd="3" destOrd="0" parTransId="{25251BE0-A2D0-4841-BF04-D7E5EE4EA7CB}" sibTransId="{4550292F-CE4A-4096-8EC0-6B243D8834B8}"/>
    <dgm:cxn modelId="{C18E5005-A83E-5242-BEC3-6969CFC485B2}" type="presOf" srcId="{DDAEEB32-7784-4DD0-9779-9345F9E6D6A4}" destId="{62BCC4F3-FD30-BC45-9E9E-63B6CF473FBC}" srcOrd="0" destOrd="0" presId="urn:microsoft.com/office/officeart/2005/8/layout/vList2"/>
    <dgm:cxn modelId="{7D1C6249-2241-4330-9D38-95B601D5FB0B}" srcId="{DDAEEB32-7784-4DD0-9779-9345F9E6D6A4}" destId="{54299B46-B38C-4E1B-A945-C96A099BBD2D}" srcOrd="1" destOrd="0" parTransId="{A5613EAA-1F70-4639-B1BD-EC749252EE54}" sibTransId="{A87434F2-FF44-4DC1-9FAD-AB94BAEFFD00}"/>
    <dgm:cxn modelId="{3673E15A-D2DF-44D1-9D1E-CAC4C7FE6DE6}" srcId="{DDAEEB32-7784-4DD0-9779-9345F9E6D6A4}" destId="{061D505F-7E52-429C-9A9F-EDEC0366B18D}" srcOrd="2" destOrd="0" parTransId="{1DAE6D05-6AA8-4743-BE12-C54E6C9B3761}" sibTransId="{7CDF1F97-59F1-42CB-8880-D2E354EFC2CF}"/>
    <dgm:cxn modelId="{F6A8D276-F1A6-41CB-8412-4093F505B53E}" srcId="{DDAEEB32-7784-4DD0-9779-9345F9E6D6A4}" destId="{45CEE124-49BB-40DE-804D-59E19EBAE346}" srcOrd="0" destOrd="0" parTransId="{1EF20BE5-3B8D-475B-9494-9BDF69A76A86}" sibTransId="{BF50488F-2A4B-40B1-9DEF-07D50891D3AA}"/>
    <dgm:cxn modelId="{EE808496-C948-45D5-AAD5-99ACD948D2D1}" type="presOf" srcId="{846E0819-756B-4481-BE6C-D0E90AED8610}" destId="{6870D206-35E1-6B4B-82E3-916B5C99B568}" srcOrd="0" destOrd="0" presId="urn:microsoft.com/office/officeart/2005/8/layout/vList2"/>
    <dgm:cxn modelId="{A8B3C2A2-C67E-4D2A-897C-3EDF2326A002}" type="presOf" srcId="{54299B46-B38C-4E1B-A945-C96A099BBD2D}" destId="{2C70CAE4-203E-4E9E-83EF-82FCCF0A0F8A}" srcOrd="0" destOrd="0" presId="urn:microsoft.com/office/officeart/2005/8/layout/vList2"/>
    <dgm:cxn modelId="{F159F6AC-B51F-4921-8399-A805A0FF6682}" type="presOf" srcId="{7C5E33DA-63FB-4D1E-9060-4BF06739B9CC}" destId="{FF2FCA01-3510-8A4D-95B9-7F87ABE4D777}" srcOrd="0" destOrd="0" presId="urn:microsoft.com/office/officeart/2005/8/layout/vList2"/>
    <dgm:cxn modelId="{9D2C45AE-CC93-4876-A5A8-0F05A99ED0F8}" type="presOf" srcId="{45CEE124-49BB-40DE-804D-59E19EBAE346}" destId="{54C25089-B831-684C-AC1D-0C44A4713291}" srcOrd="0" destOrd="0" presId="urn:microsoft.com/office/officeart/2005/8/layout/vList2"/>
    <dgm:cxn modelId="{25C08AEB-926B-4C25-A028-1119267051B8}" type="presOf" srcId="{061D505F-7E52-429C-9A9F-EDEC0366B18D}" destId="{70B00E48-9FD8-E44C-9468-730022C595E7}" srcOrd="0" destOrd="0" presId="urn:microsoft.com/office/officeart/2005/8/layout/vList2"/>
    <dgm:cxn modelId="{0A039AFA-9BF3-4579-B68F-0B64596C7198}" srcId="{DDAEEB32-7784-4DD0-9779-9345F9E6D6A4}" destId="{846E0819-756B-4481-BE6C-D0E90AED8610}" srcOrd="4" destOrd="0" parTransId="{B54CB5A4-9F64-492D-9212-194776088649}" sibTransId="{CB899422-B6A1-4696-9EC7-CBBDFB428455}"/>
    <dgm:cxn modelId="{9FDA0F09-DD67-45D5-91C8-9361F380B0B9}" type="presParOf" srcId="{62BCC4F3-FD30-BC45-9E9E-63B6CF473FBC}" destId="{54C25089-B831-684C-AC1D-0C44A4713291}" srcOrd="0" destOrd="0" presId="urn:microsoft.com/office/officeart/2005/8/layout/vList2"/>
    <dgm:cxn modelId="{D5A205A6-B913-4018-A09B-81F55AEAD705}" type="presParOf" srcId="{62BCC4F3-FD30-BC45-9E9E-63B6CF473FBC}" destId="{9A35755E-B966-FB48-B80D-8849DE55BF33}" srcOrd="1" destOrd="0" presId="urn:microsoft.com/office/officeart/2005/8/layout/vList2"/>
    <dgm:cxn modelId="{B5AE89E8-BC7C-484B-B15A-76F6079AC555}" type="presParOf" srcId="{62BCC4F3-FD30-BC45-9E9E-63B6CF473FBC}" destId="{2C70CAE4-203E-4E9E-83EF-82FCCF0A0F8A}" srcOrd="2" destOrd="0" presId="urn:microsoft.com/office/officeart/2005/8/layout/vList2"/>
    <dgm:cxn modelId="{3EF298CD-C82E-488F-9E30-B0F3D08714AF}" type="presParOf" srcId="{62BCC4F3-FD30-BC45-9E9E-63B6CF473FBC}" destId="{9361B8F2-4F88-4BA7-94D4-254CBE44FBD6}" srcOrd="3" destOrd="0" presId="urn:microsoft.com/office/officeart/2005/8/layout/vList2"/>
    <dgm:cxn modelId="{65FBE527-FB76-4F66-887C-182B764DDA28}" type="presParOf" srcId="{62BCC4F3-FD30-BC45-9E9E-63B6CF473FBC}" destId="{70B00E48-9FD8-E44C-9468-730022C595E7}" srcOrd="4" destOrd="0" presId="urn:microsoft.com/office/officeart/2005/8/layout/vList2"/>
    <dgm:cxn modelId="{98BB434F-2AF5-4FAD-BE5C-2F641C4E8041}" type="presParOf" srcId="{62BCC4F3-FD30-BC45-9E9E-63B6CF473FBC}" destId="{9EAD3C2D-B523-2E48-ADC6-3CBC37CCA01D}" srcOrd="5" destOrd="0" presId="urn:microsoft.com/office/officeart/2005/8/layout/vList2"/>
    <dgm:cxn modelId="{13A08853-40DA-4CF8-B6FB-0ACAC399D680}" type="presParOf" srcId="{62BCC4F3-FD30-BC45-9E9E-63B6CF473FBC}" destId="{FF2FCA01-3510-8A4D-95B9-7F87ABE4D777}" srcOrd="6" destOrd="0" presId="urn:microsoft.com/office/officeart/2005/8/layout/vList2"/>
    <dgm:cxn modelId="{2482DC1C-EB70-496C-8B7A-52E62E95417A}" type="presParOf" srcId="{62BCC4F3-FD30-BC45-9E9E-63B6CF473FBC}" destId="{02FA0107-2476-BD41-A581-4703EC7C1F6C}" srcOrd="7" destOrd="0" presId="urn:microsoft.com/office/officeart/2005/8/layout/vList2"/>
    <dgm:cxn modelId="{4B639314-2FB0-438C-A0D3-74CB15114D6A}" type="presParOf" srcId="{62BCC4F3-FD30-BC45-9E9E-63B6CF473FBC}" destId="{6870D206-35E1-6B4B-82E3-916B5C99B568}"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4246B4-33F3-42E0-9885-38C9F9F65F2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76DED29-C4A2-452E-9B11-492A616E1A34}">
      <dgm:prSet custT="1"/>
      <dgm:spPr/>
      <dgm:t>
        <a:bodyPr/>
        <a:lstStyle/>
        <a:p>
          <a:r>
            <a:rPr lang="en-US" sz="2000" b="1">
              <a:latin typeface="Times New Roman" panose="02020603050405020304" pitchFamily="18" charset="0"/>
              <a:cs typeface="Times New Roman" panose="02020603050405020304" pitchFamily="18" charset="0"/>
            </a:rPr>
            <a:t>Why Gold Matters in Global Markets</a:t>
          </a:r>
          <a:endParaRPr lang="en-US" sz="2000">
            <a:latin typeface="Times New Roman" panose="02020603050405020304" pitchFamily="18" charset="0"/>
            <a:cs typeface="Times New Roman" panose="02020603050405020304" pitchFamily="18" charset="0"/>
          </a:endParaRPr>
        </a:p>
      </dgm:t>
    </dgm:pt>
    <dgm:pt modelId="{FC1878DC-11FA-4381-807E-E09F79259AB4}" type="parTrans" cxnId="{E8FFD0C7-140B-4A04-B971-75ECCC50B3F0}">
      <dgm:prSet/>
      <dgm:spPr/>
      <dgm:t>
        <a:bodyPr/>
        <a:lstStyle/>
        <a:p>
          <a:endParaRPr lang="en-US" sz="2400">
            <a:latin typeface="Times New Roman" panose="02020603050405020304" pitchFamily="18" charset="0"/>
            <a:cs typeface="Times New Roman" panose="02020603050405020304" pitchFamily="18" charset="0"/>
          </a:endParaRPr>
        </a:p>
      </dgm:t>
    </dgm:pt>
    <dgm:pt modelId="{BDEB2061-6ABE-4942-8846-2A309FE490F8}" type="sibTrans" cxnId="{E8FFD0C7-140B-4A04-B971-75ECCC50B3F0}">
      <dgm:prSet/>
      <dgm:spPr/>
      <dgm:t>
        <a:bodyPr/>
        <a:lstStyle/>
        <a:p>
          <a:endParaRPr lang="en-US" sz="2400">
            <a:latin typeface="Times New Roman" panose="02020603050405020304" pitchFamily="18" charset="0"/>
            <a:cs typeface="Times New Roman" panose="02020603050405020304" pitchFamily="18" charset="0"/>
          </a:endParaRPr>
        </a:p>
      </dgm:t>
    </dgm:pt>
    <dgm:pt modelId="{44BB7585-24B1-4DE6-B29B-F29B93DD76B8}">
      <dgm:prSet custT="1"/>
      <dgm:spPr/>
      <dgm:t>
        <a:bodyPr/>
        <a:lstStyle/>
        <a:p>
          <a:r>
            <a:rPr lang="en-US" sz="1600">
              <a:latin typeface="Times New Roman" panose="02020603050405020304" pitchFamily="18" charset="0"/>
              <a:cs typeface="Times New Roman" panose="02020603050405020304" pitchFamily="18" charset="0"/>
            </a:rPr>
            <a:t>With a </a:t>
          </a:r>
          <a:r>
            <a:rPr lang="en-US" sz="1600" b="1">
              <a:latin typeface="Times New Roman" panose="02020603050405020304" pitchFamily="18" charset="0"/>
              <a:cs typeface="Times New Roman" panose="02020603050405020304" pitchFamily="18" charset="0"/>
            </a:rPr>
            <a:t>multi-trillion-dollar market size</a:t>
          </a:r>
          <a:r>
            <a:rPr lang="en-US" sz="1600">
              <a:latin typeface="Times New Roman" panose="02020603050405020304" pitchFamily="18" charset="0"/>
              <a:cs typeface="Times New Roman" panose="02020603050405020304" pitchFamily="18" charset="0"/>
            </a:rPr>
            <a:t>, gold remains one of the most influential financial assets worldwide.</a:t>
          </a:r>
        </a:p>
      </dgm:t>
    </dgm:pt>
    <dgm:pt modelId="{92624AB5-F58D-4BFD-935B-4DF5738DD1ED}" type="parTrans" cxnId="{57FF4C4E-6044-4941-94BF-979950B654BB}">
      <dgm:prSet/>
      <dgm:spPr/>
      <dgm:t>
        <a:bodyPr/>
        <a:lstStyle/>
        <a:p>
          <a:endParaRPr lang="en-US" sz="2400">
            <a:latin typeface="Times New Roman" panose="02020603050405020304" pitchFamily="18" charset="0"/>
            <a:cs typeface="Times New Roman" panose="02020603050405020304" pitchFamily="18" charset="0"/>
          </a:endParaRPr>
        </a:p>
      </dgm:t>
    </dgm:pt>
    <dgm:pt modelId="{C95DA0A5-FEE3-468E-8F61-590BE1D80DA9}" type="sibTrans" cxnId="{57FF4C4E-6044-4941-94BF-979950B654BB}">
      <dgm:prSet/>
      <dgm:spPr/>
      <dgm:t>
        <a:bodyPr/>
        <a:lstStyle/>
        <a:p>
          <a:endParaRPr lang="en-US" sz="2400">
            <a:latin typeface="Times New Roman" panose="02020603050405020304" pitchFamily="18" charset="0"/>
            <a:cs typeface="Times New Roman" panose="02020603050405020304" pitchFamily="18" charset="0"/>
          </a:endParaRPr>
        </a:p>
      </dgm:t>
    </dgm:pt>
    <dgm:pt modelId="{F10D5D82-460F-4491-8BFA-2576CAA741A3}">
      <dgm:prSet custT="1"/>
      <dgm:spPr/>
      <dgm:t>
        <a:bodyPr/>
        <a:lstStyle/>
        <a:p>
          <a:r>
            <a:rPr lang="en-US" sz="1600">
              <a:latin typeface="Times New Roman" panose="02020603050405020304" pitchFamily="18" charset="0"/>
              <a:cs typeface="Times New Roman" panose="02020603050405020304" pitchFamily="18" charset="0"/>
            </a:rPr>
            <a:t>Historically serves as a </a:t>
          </a:r>
          <a:r>
            <a:rPr lang="en-US" sz="1600" b="1">
              <a:latin typeface="Times New Roman" panose="02020603050405020304" pitchFamily="18" charset="0"/>
              <a:cs typeface="Times New Roman" panose="02020603050405020304" pitchFamily="18" charset="0"/>
            </a:rPr>
            <a:t>stability anchor</a:t>
          </a:r>
          <a:r>
            <a:rPr lang="en-US" sz="1600">
              <a:latin typeface="Times New Roman" panose="02020603050405020304" pitchFamily="18" charset="0"/>
              <a:cs typeface="Times New Roman" panose="02020603050405020304" pitchFamily="18" charset="0"/>
            </a:rPr>
            <a:t> during periods of volatility and uncertainty.</a:t>
          </a:r>
        </a:p>
      </dgm:t>
    </dgm:pt>
    <dgm:pt modelId="{E53DEC4D-567E-4918-A063-B475FB680DD2}" type="parTrans" cxnId="{34527EF3-EA80-4470-BA69-96E577E8025E}">
      <dgm:prSet/>
      <dgm:spPr/>
      <dgm:t>
        <a:bodyPr/>
        <a:lstStyle/>
        <a:p>
          <a:endParaRPr lang="en-US" sz="2400">
            <a:latin typeface="Times New Roman" panose="02020603050405020304" pitchFamily="18" charset="0"/>
            <a:cs typeface="Times New Roman" panose="02020603050405020304" pitchFamily="18" charset="0"/>
          </a:endParaRPr>
        </a:p>
      </dgm:t>
    </dgm:pt>
    <dgm:pt modelId="{F59A58CD-2D8F-4FB5-A730-6DECE579049B}" type="sibTrans" cxnId="{34527EF3-EA80-4470-BA69-96E577E8025E}">
      <dgm:prSet/>
      <dgm:spPr/>
      <dgm:t>
        <a:bodyPr/>
        <a:lstStyle/>
        <a:p>
          <a:endParaRPr lang="en-US" sz="2400">
            <a:latin typeface="Times New Roman" panose="02020603050405020304" pitchFamily="18" charset="0"/>
            <a:cs typeface="Times New Roman" panose="02020603050405020304" pitchFamily="18" charset="0"/>
          </a:endParaRPr>
        </a:p>
      </dgm:t>
    </dgm:pt>
    <dgm:pt modelId="{86699BD2-B626-4F6C-9419-6348B1D5C718}">
      <dgm:prSet custT="1"/>
      <dgm:spPr/>
      <dgm:t>
        <a:bodyPr/>
        <a:lstStyle/>
        <a:p>
          <a:r>
            <a:rPr lang="en-US" sz="2000" b="1">
              <a:latin typeface="Times New Roman" panose="02020603050405020304" pitchFamily="18" charset="0"/>
              <a:cs typeface="Times New Roman" panose="02020603050405020304" pitchFamily="18" charset="0"/>
            </a:rPr>
            <a:t>Gold’s Function in Modern Finance</a:t>
          </a:r>
          <a:endParaRPr lang="en-US" sz="2000">
            <a:latin typeface="Times New Roman" panose="02020603050405020304" pitchFamily="18" charset="0"/>
            <a:cs typeface="Times New Roman" panose="02020603050405020304" pitchFamily="18" charset="0"/>
          </a:endParaRPr>
        </a:p>
      </dgm:t>
    </dgm:pt>
    <dgm:pt modelId="{360FF2B6-97CB-46A3-BBDD-6DFE6B70EF51}" type="parTrans" cxnId="{671F06A6-5B43-4023-8C9C-973091116A10}">
      <dgm:prSet/>
      <dgm:spPr/>
      <dgm:t>
        <a:bodyPr/>
        <a:lstStyle/>
        <a:p>
          <a:endParaRPr lang="en-US" sz="2400">
            <a:latin typeface="Times New Roman" panose="02020603050405020304" pitchFamily="18" charset="0"/>
            <a:cs typeface="Times New Roman" panose="02020603050405020304" pitchFamily="18" charset="0"/>
          </a:endParaRPr>
        </a:p>
      </dgm:t>
    </dgm:pt>
    <dgm:pt modelId="{3EE7CDC3-AB0E-4168-8230-FBAD7BE727DB}" type="sibTrans" cxnId="{671F06A6-5B43-4023-8C9C-973091116A10}">
      <dgm:prSet/>
      <dgm:spPr/>
      <dgm:t>
        <a:bodyPr/>
        <a:lstStyle/>
        <a:p>
          <a:endParaRPr lang="en-US" sz="2400">
            <a:latin typeface="Times New Roman" panose="02020603050405020304" pitchFamily="18" charset="0"/>
            <a:cs typeface="Times New Roman" panose="02020603050405020304" pitchFamily="18" charset="0"/>
          </a:endParaRPr>
        </a:p>
      </dgm:t>
    </dgm:pt>
    <dgm:pt modelId="{C1CA342E-CF55-4A54-9ADC-F6EC24FA8E1B}">
      <dgm:prSet custT="1"/>
      <dgm:spPr/>
      <dgm:t>
        <a:bodyPr/>
        <a:lstStyle/>
        <a:p>
          <a:r>
            <a:rPr lang="en-US" sz="1600">
              <a:latin typeface="Times New Roman" panose="02020603050405020304" pitchFamily="18" charset="0"/>
              <a:cs typeface="Times New Roman" panose="02020603050405020304" pitchFamily="18" charset="0"/>
            </a:rPr>
            <a:t>Frequently used as a </a:t>
          </a:r>
          <a:r>
            <a:rPr lang="en-US" sz="1600" b="1">
              <a:latin typeface="Times New Roman" panose="02020603050405020304" pitchFamily="18" charset="0"/>
              <a:cs typeface="Times New Roman" panose="02020603050405020304" pitchFamily="18" charset="0"/>
            </a:rPr>
            <a:t>hedge</a:t>
          </a:r>
          <a:r>
            <a:rPr lang="en-US" sz="1600">
              <a:latin typeface="Times New Roman" panose="02020603050405020304" pitchFamily="18" charset="0"/>
              <a:cs typeface="Times New Roman" panose="02020603050405020304" pitchFamily="18" charset="0"/>
            </a:rPr>
            <a:t> against inflation, currency depreciation, and macroeconomic shocks.</a:t>
          </a:r>
        </a:p>
      </dgm:t>
    </dgm:pt>
    <dgm:pt modelId="{B8E236F0-A5C7-42AC-9C29-7FC85F95DFEE}" type="parTrans" cxnId="{EC7F502C-82A7-417F-B2AB-4EA0C72CEC10}">
      <dgm:prSet/>
      <dgm:spPr/>
      <dgm:t>
        <a:bodyPr/>
        <a:lstStyle/>
        <a:p>
          <a:endParaRPr lang="en-US" sz="2400">
            <a:latin typeface="Times New Roman" panose="02020603050405020304" pitchFamily="18" charset="0"/>
            <a:cs typeface="Times New Roman" panose="02020603050405020304" pitchFamily="18" charset="0"/>
          </a:endParaRPr>
        </a:p>
      </dgm:t>
    </dgm:pt>
    <dgm:pt modelId="{2DF48C0A-3038-44B3-AD44-63B01A18E610}" type="sibTrans" cxnId="{EC7F502C-82A7-417F-B2AB-4EA0C72CEC10}">
      <dgm:prSet/>
      <dgm:spPr/>
      <dgm:t>
        <a:bodyPr/>
        <a:lstStyle/>
        <a:p>
          <a:endParaRPr lang="en-US" sz="2400">
            <a:latin typeface="Times New Roman" panose="02020603050405020304" pitchFamily="18" charset="0"/>
            <a:cs typeface="Times New Roman" panose="02020603050405020304" pitchFamily="18" charset="0"/>
          </a:endParaRPr>
        </a:p>
      </dgm:t>
    </dgm:pt>
    <dgm:pt modelId="{00BF4732-E31D-46F9-AB1D-E335B8FC377E}">
      <dgm:prSet custT="1"/>
      <dgm:spPr/>
      <dgm:t>
        <a:bodyPr/>
        <a:lstStyle/>
        <a:p>
          <a:r>
            <a:rPr lang="en-US" sz="1600">
              <a:latin typeface="Times New Roman" panose="02020603050405020304" pitchFamily="18" charset="0"/>
              <a:cs typeface="Times New Roman" panose="02020603050405020304" pitchFamily="18" charset="0"/>
            </a:rPr>
            <a:t>Holds strategic importance in </a:t>
          </a:r>
          <a:r>
            <a:rPr lang="en-US" sz="1600" b="1">
              <a:latin typeface="Times New Roman" panose="02020603050405020304" pitchFamily="18" charset="0"/>
              <a:cs typeface="Times New Roman" panose="02020603050405020304" pitchFamily="18" charset="0"/>
            </a:rPr>
            <a:t>portfolio diversification</a:t>
          </a:r>
          <a:r>
            <a:rPr lang="en-US" sz="1600">
              <a:latin typeface="Times New Roman" panose="02020603050405020304" pitchFamily="18" charset="0"/>
              <a:cs typeface="Times New Roman" panose="02020603050405020304" pitchFamily="18" charset="0"/>
            </a:rPr>
            <a:t> and </a:t>
          </a:r>
          <a:r>
            <a:rPr lang="en-US" sz="1600" b="1">
              <a:latin typeface="Times New Roman" panose="02020603050405020304" pitchFamily="18" charset="0"/>
              <a:cs typeface="Times New Roman" panose="02020603050405020304" pitchFamily="18" charset="0"/>
            </a:rPr>
            <a:t>central bank asset allocations</a:t>
          </a:r>
          <a:r>
            <a:rPr lang="en-US" sz="1600">
              <a:latin typeface="Times New Roman" panose="02020603050405020304" pitchFamily="18" charset="0"/>
              <a:cs typeface="Times New Roman" panose="02020603050405020304" pitchFamily="18" charset="0"/>
            </a:rPr>
            <a:t>.</a:t>
          </a:r>
        </a:p>
      </dgm:t>
    </dgm:pt>
    <dgm:pt modelId="{1472F482-4535-4225-9DB3-8F96147936C0}" type="parTrans" cxnId="{DC31D649-4F32-44AE-862F-EEB3815EBBA2}">
      <dgm:prSet/>
      <dgm:spPr/>
      <dgm:t>
        <a:bodyPr/>
        <a:lstStyle/>
        <a:p>
          <a:endParaRPr lang="en-US" sz="2400">
            <a:latin typeface="Times New Roman" panose="02020603050405020304" pitchFamily="18" charset="0"/>
            <a:cs typeface="Times New Roman" panose="02020603050405020304" pitchFamily="18" charset="0"/>
          </a:endParaRPr>
        </a:p>
      </dgm:t>
    </dgm:pt>
    <dgm:pt modelId="{1066825C-547A-4B81-A6D0-183D6FDEF8E8}" type="sibTrans" cxnId="{DC31D649-4F32-44AE-862F-EEB3815EBBA2}">
      <dgm:prSet/>
      <dgm:spPr/>
      <dgm:t>
        <a:bodyPr/>
        <a:lstStyle/>
        <a:p>
          <a:endParaRPr lang="en-US" sz="2400">
            <a:latin typeface="Times New Roman" panose="02020603050405020304" pitchFamily="18" charset="0"/>
            <a:cs typeface="Times New Roman" panose="02020603050405020304" pitchFamily="18" charset="0"/>
          </a:endParaRPr>
        </a:p>
      </dgm:t>
    </dgm:pt>
    <dgm:pt modelId="{199B581B-C135-436B-B22B-F3FE4DA2F748}">
      <dgm:prSet custT="1"/>
      <dgm:spPr/>
      <dgm:t>
        <a:bodyPr/>
        <a:lstStyle/>
        <a:p>
          <a:r>
            <a:rPr lang="en-US" sz="2000" b="1">
              <a:latin typeface="Times New Roman" panose="02020603050405020304" pitchFamily="18" charset="0"/>
              <a:cs typeface="Times New Roman" panose="02020603050405020304" pitchFamily="18" charset="0"/>
            </a:rPr>
            <a:t>Importance of Forecasting Gold Movements</a:t>
          </a:r>
          <a:endParaRPr lang="en-US" sz="2000">
            <a:latin typeface="Times New Roman" panose="02020603050405020304" pitchFamily="18" charset="0"/>
            <a:cs typeface="Times New Roman" panose="02020603050405020304" pitchFamily="18" charset="0"/>
          </a:endParaRPr>
        </a:p>
      </dgm:t>
    </dgm:pt>
    <dgm:pt modelId="{54B13A2D-E290-450E-962C-DD9BE43A9036}" type="parTrans" cxnId="{BD767DA7-2EA4-462C-8D42-AB36B0056154}">
      <dgm:prSet/>
      <dgm:spPr/>
      <dgm:t>
        <a:bodyPr/>
        <a:lstStyle/>
        <a:p>
          <a:endParaRPr lang="en-US" sz="2400">
            <a:latin typeface="Times New Roman" panose="02020603050405020304" pitchFamily="18" charset="0"/>
            <a:cs typeface="Times New Roman" panose="02020603050405020304" pitchFamily="18" charset="0"/>
          </a:endParaRPr>
        </a:p>
      </dgm:t>
    </dgm:pt>
    <dgm:pt modelId="{81FAF6CB-8CBB-49C4-9BB3-72C1BCC56FCA}" type="sibTrans" cxnId="{BD767DA7-2EA4-462C-8D42-AB36B0056154}">
      <dgm:prSet/>
      <dgm:spPr/>
      <dgm:t>
        <a:bodyPr/>
        <a:lstStyle/>
        <a:p>
          <a:endParaRPr lang="en-US" sz="2400">
            <a:latin typeface="Times New Roman" panose="02020603050405020304" pitchFamily="18" charset="0"/>
            <a:cs typeface="Times New Roman" panose="02020603050405020304" pitchFamily="18" charset="0"/>
          </a:endParaRPr>
        </a:p>
      </dgm:t>
    </dgm:pt>
    <dgm:pt modelId="{403D08D0-FF92-4463-926D-53EEE7E52329}">
      <dgm:prSet custT="1"/>
      <dgm:spPr/>
      <dgm:t>
        <a:bodyPr/>
        <a:lstStyle/>
        <a:p>
          <a:r>
            <a:rPr lang="en-US" sz="1600">
              <a:latin typeface="Times New Roman" panose="02020603050405020304" pitchFamily="18" charset="0"/>
              <a:cs typeface="Times New Roman" panose="02020603050405020304" pitchFamily="18" charset="0"/>
            </a:rPr>
            <a:t>Helps investors make </a:t>
          </a:r>
          <a:r>
            <a:rPr lang="en-US" sz="1600" b="1">
              <a:latin typeface="Times New Roman" panose="02020603050405020304" pitchFamily="18" charset="0"/>
              <a:cs typeface="Times New Roman" panose="02020603050405020304" pitchFamily="18" charset="0"/>
            </a:rPr>
            <a:t>better timing and allocation decisions</a:t>
          </a:r>
          <a:r>
            <a:rPr lang="en-US" sz="1600">
              <a:latin typeface="Times New Roman" panose="02020603050405020304" pitchFamily="18" charset="0"/>
              <a:cs typeface="Times New Roman" panose="02020603050405020304" pitchFamily="18" charset="0"/>
            </a:rPr>
            <a:t>.</a:t>
          </a:r>
        </a:p>
      </dgm:t>
    </dgm:pt>
    <dgm:pt modelId="{9D3F8B31-BF1C-4403-9229-C7C35D2ED471}" type="parTrans" cxnId="{D8C3BBDF-6043-42BB-91E7-7CB0A7701D63}">
      <dgm:prSet/>
      <dgm:spPr/>
      <dgm:t>
        <a:bodyPr/>
        <a:lstStyle/>
        <a:p>
          <a:endParaRPr lang="en-US" sz="2400">
            <a:latin typeface="Times New Roman" panose="02020603050405020304" pitchFamily="18" charset="0"/>
            <a:cs typeface="Times New Roman" panose="02020603050405020304" pitchFamily="18" charset="0"/>
          </a:endParaRPr>
        </a:p>
      </dgm:t>
    </dgm:pt>
    <dgm:pt modelId="{D2DE78DF-8276-4C83-9E42-1BBFA63B3B3C}" type="sibTrans" cxnId="{D8C3BBDF-6043-42BB-91E7-7CB0A7701D63}">
      <dgm:prSet/>
      <dgm:spPr/>
      <dgm:t>
        <a:bodyPr/>
        <a:lstStyle/>
        <a:p>
          <a:endParaRPr lang="en-US" sz="2400">
            <a:latin typeface="Times New Roman" panose="02020603050405020304" pitchFamily="18" charset="0"/>
            <a:cs typeface="Times New Roman" panose="02020603050405020304" pitchFamily="18" charset="0"/>
          </a:endParaRPr>
        </a:p>
      </dgm:t>
    </dgm:pt>
    <dgm:pt modelId="{740F5F15-00A6-4E04-9D88-B46AA06FC4A8}">
      <dgm:prSet custT="1"/>
      <dgm:spPr/>
      <dgm:t>
        <a:bodyPr/>
        <a:lstStyle/>
        <a:p>
          <a:r>
            <a:rPr lang="en-US" sz="1600">
              <a:latin typeface="Times New Roman" panose="02020603050405020304" pitchFamily="18" charset="0"/>
              <a:cs typeface="Times New Roman" panose="02020603050405020304" pitchFamily="18" charset="0"/>
            </a:rPr>
            <a:t>Supports </a:t>
          </a:r>
          <a:r>
            <a:rPr lang="en-US" sz="1600" b="1">
              <a:latin typeface="Times New Roman" panose="02020603050405020304" pitchFamily="18" charset="0"/>
              <a:cs typeface="Times New Roman" panose="02020603050405020304" pitchFamily="18" charset="0"/>
            </a:rPr>
            <a:t>risk-aware strategies</a:t>
          </a:r>
          <a:r>
            <a:rPr lang="en-US" sz="1600">
              <a:latin typeface="Times New Roman" panose="02020603050405020304" pitchFamily="18" charset="0"/>
              <a:cs typeface="Times New Roman" panose="02020603050405020304" pitchFamily="18" charset="0"/>
            </a:rPr>
            <a:t> for financial institutions and traders.</a:t>
          </a:r>
        </a:p>
      </dgm:t>
    </dgm:pt>
    <dgm:pt modelId="{AA16B3CA-68C1-495B-A8DE-194E0F6272C7}" type="parTrans" cxnId="{6B994CD6-4443-4672-BB9E-D866AD59565C}">
      <dgm:prSet/>
      <dgm:spPr/>
      <dgm:t>
        <a:bodyPr/>
        <a:lstStyle/>
        <a:p>
          <a:endParaRPr lang="en-US" sz="2400">
            <a:latin typeface="Times New Roman" panose="02020603050405020304" pitchFamily="18" charset="0"/>
            <a:cs typeface="Times New Roman" panose="02020603050405020304" pitchFamily="18" charset="0"/>
          </a:endParaRPr>
        </a:p>
      </dgm:t>
    </dgm:pt>
    <dgm:pt modelId="{9CF219DE-2D0F-4E9B-B681-9B72DCB53EAE}" type="sibTrans" cxnId="{6B994CD6-4443-4672-BB9E-D866AD59565C}">
      <dgm:prSet/>
      <dgm:spPr/>
      <dgm:t>
        <a:bodyPr/>
        <a:lstStyle/>
        <a:p>
          <a:endParaRPr lang="en-US" sz="2400">
            <a:latin typeface="Times New Roman" panose="02020603050405020304" pitchFamily="18" charset="0"/>
            <a:cs typeface="Times New Roman" panose="02020603050405020304" pitchFamily="18" charset="0"/>
          </a:endParaRPr>
        </a:p>
      </dgm:t>
    </dgm:pt>
    <dgm:pt modelId="{21486A48-FADF-4754-A354-61705D80F787}">
      <dgm:prSet custT="1"/>
      <dgm:spPr/>
      <dgm:t>
        <a:bodyPr/>
        <a:lstStyle/>
        <a:p>
          <a:r>
            <a:rPr lang="en-US" sz="1600">
              <a:latin typeface="Times New Roman" panose="02020603050405020304" pitchFamily="18" charset="0"/>
              <a:cs typeface="Times New Roman" panose="02020603050405020304" pitchFamily="18" charset="0"/>
            </a:rPr>
            <a:t>Understanding its co-movement with </a:t>
          </a:r>
          <a:r>
            <a:rPr lang="en-US" sz="1600" b="1">
              <a:latin typeface="Times New Roman" panose="02020603050405020304" pitchFamily="18" charset="0"/>
              <a:cs typeface="Times New Roman" panose="02020603050405020304" pitchFamily="18" charset="0"/>
            </a:rPr>
            <a:t>oil (USO)</a:t>
          </a:r>
          <a:r>
            <a:rPr lang="en-US" sz="1600">
              <a:latin typeface="Times New Roman" panose="02020603050405020304" pitchFamily="18" charset="0"/>
              <a:cs typeface="Times New Roman" panose="02020603050405020304" pitchFamily="18" charset="0"/>
            </a:rPr>
            <a:t> and </a:t>
          </a:r>
          <a:r>
            <a:rPr lang="en-US" sz="1600" b="1">
              <a:latin typeface="Times New Roman" panose="02020603050405020304" pitchFamily="18" charset="0"/>
              <a:cs typeface="Times New Roman" panose="02020603050405020304" pitchFamily="18" charset="0"/>
            </a:rPr>
            <a:t>silver (SLV)</a:t>
          </a:r>
          <a:r>
            <a:rPr lang="en-US" sz="1600">
              <a:latin typeface="Times New Roman" panose="02020603050405020304" pitchFamily="18" charset="0"/>
              <a:cs typeface="Times New Roman" panose="02020603050405020304" pitchFamily="18" charset="0"/>
            </a:rPr>
            <a:t> provides deeper insights into commodity-market behavior.</a:t>
          </a:r>
        </a:p>
      </dgm:t>
    </dgm:pt>
    <dgm:pt modelId="{89DD88A1-A18C-4028-9F2E-48B76EB01460}" type="parTrans" cxnId="{6462FD05-F041-4642-B2D6-DC4E8488CBE6}">
      <dgm:prSet/>
      <dgm:spPr/>
      <dgm:t>
        <a:bodyPr/>
        <a:lstStyle/>
        <a:p>
          <a:endParaRPr lang="en-US" sz="2400">
            <a:latin typeface="Times New Roman" panose="02020603050405020304" pitchFamily="18" charset="0"/>
            <a:cs typeface="Times New Roman" panose="02020603050405020304" pitchFamily="18" charset="0"/>
          </a:endParaRPr>
        </a:p>
      </dgm:t>
    </dgm:pt>
    <dgm:pt modelId="{C8B36786-0681-43F6-860F-AC4763771DDD}" type="sibTrans" cxnId="{6462FD05-F041-4642-B2D6-DC4E8488CBE6}">
      <dgm:prSet/>
      <dgm:spPr/>
      <dgm:t>
        <a:bodyPr/>
        <a:lstStyle/>
        <a:p>
          <a:endParaRPr lang="en-US" sz="2400">
            <a:latin typeface="Times New Roman" panose="02020603050405020304" pitchFamily="18" charset="0"/>
            <a:cs typeface="Times New Roman" panose="02020603050405020304" pitchFamily="18" charset="0"/>
          </a:endParaRPr>
        </a:p>
      </dgm:t>
    </dgm:pt>
    <dgm:pt modelId="{0C3A2007-FB91-F04B-8555-6BD78CC517CF}" type="pres">
      <dgm:prSet presAssocID="{9E4246B4-33F3-42E0-9885-38C9F9F65F2D}" presName="linear" presStyleCnt="0">
        <dgm:presLayoutVars>
          <dgm:animLvl val="lvl"/>
          <dgm:resizeHandles val="exact"/>
        </dgm:presLayoutVars>
      </dgm:prSet>
      <dgm:spPr/>
    </dgm:pt>
    <dgm:pt modelId="{C44FBDFB-4A26-A044-8CFE-A621F6A2E9A4}" type="pres">
      <dgm:prSet presAssocID="{076DED29-C4A2-452E-9B11-492A616E1A34}" presName="parentText" presStyleLbl="node1" presStyleIdx="0" presStyleCnt="3" custScaleY="60757">
        <dgm:presLayoutVars>
          <dgm:chMax val="0"/>
          <dgm:bulletEnabled val="1"/>
        </dgm:presLayoutVars>
      </dgm:prSet>
      <dgm:spPr/>
    </dgm:pt>
    <dgm:pt modelId="{22C9FC67-BAFA-CB42-AA8A-58B75883CF80}" type="pres">
      <dgm:prSet presAssocID="{076DED29-C4A2-452E-9B11-492A616E1A34}" presName="childText" presStyleLbl="revTx" presStyleIdx="0" presStyleCnt="3">
        <dgm:presLayoutVars>
          <dgm:bulletEnabled val="1"/>
        </dgm:presLayoutVars>
      </dgm:prSet>
      <dgm:spPr/>
    </dgm:pt>
    <dgm:pt modelId="{804F914B-C16C-3E4F-9BB5-3162DAC5365D}" type="pres">
      <dgm:prSet presAssocID="{86699BD2-B626-4F6C-9419-6348B1D5C718}" presName="parentText" presStyleLbl="node1" presStyleIdx="1" presStyleCnt="3" custScaleY="58040">
        <dgm:presLayoutVars>
          <dgm:chMax val="0"/>
          <dgm:bulletEnabled val="1"/>
        </dgm:presLayoutVars>
      </dgm:prSet>
      <dgm:spPr/>
    </dgm:pt>
    <dgm:pt modelId="{355C04EA-6909-9646-B56B-E5A15C79D0A6}" type="pres">
      <dgm:prSet presAssocID="{86699BD2-B626-4F6C-9419-6348B1D5C718}" presName="childText" presStyleLbl="revTx" presStyleIdx="1" presStyleCnt="3">
        <dgm:presLayoutVars>
          <dgm:bulletEnabled val="1"/>
        </dgm:presLayoutVars>
      </dgm:prSet>
      <dgm:spPr/>
    </dgm:pt>
    <dgm:pt modelId="{DAF0F7EE-11D1-A14C-B78D-468B048323BD}" type="pres">
      <dgm:prSet presAssocID="{199B581B-C135-436B-B22B-F3FE4DA2F748}" presName="parentText" presStyleLbl="node1" presStyleIdx="2" presStyleCnt="3" custScaleY="61466">
        <dgm:presLayoutVars>
          <dgm:chMax val="0"/>
          <dgm:bulletEnabled val="1"/>
        </dgm:presLayoutVars>
      </dgm:prSet>
      <dgm:spPr/>
    </dgm:pt>
    <dgm:pt modelId="{D910EC79-FD32-714A-8E7C-0D401390CC05}" type="pres">
      <dgm:prSet presAssocID="{199B581B-C135-436B-B22B-F3FE4DA2F748}" presName="childText" presStyleLbl="revTx" presStyleIdx="2" presStyleCnt="3" custLinFactY="2815" custLinFactNeighborX="-509" custLinFactNeighborY="100000">
        <dgm:presLayoutVars>
          <dgm:bulletEnabled val="1"/>
        </dgm:presLayoutVars>
      </dgm:prSet>
      <dgm:spPr/>
    </dgm:pt>
  </dgm:ptLst>
  <dgm:cxnLst>
    <dgm:cxn modelId="{6462FD05-F041-4642-B2D6-DC4E8488CBE6}" srcId="{199B581B-C135-436B-B22B-F3FE4DA2F748}" destId="{21486A48-FADF-4754-A354-61705D80F787}" srcOrd="2" destOrd="0" parTransId="{89DD88A1-A18C-4028-9F2E-48B76EB01460}" sibTransId="{C8B36786-0681-43F6-860F-AC4763771DDD}"/>
    <dgm:cxn modelId="{5CC1C02B-E312-D44D-B15E-DDB00F624135}" type="presOf" srcId="{740F5F15-00A6-4E04-9D88-B46AA06FC4A8}" destId="{D910EC79-FD32-714A-8E7C-0D401390CC05}" srcOrd="0" destOrd="1" presId="urn:microsoft.com/office/officeart/2005/8/layout/vList2"/>
    <dgm:cxn modelId="{EC7F502C-82A7-417F-B2AB-4EA0C72CEC10}" srcId="{86699BD2-B626-4F6C-9419-6348B1D5C718}" destId="{C1CA342E-CF55-4A54-9ADC-F6EC24FA8E1B}" srcOrd="0" destOrd="0" parTransId="{B8E236F0-A5C7-42AC-9C29-7FC85F95DFEE}" sibTransId="{2DF48C0A-3038-44B3-AD44-63B01A18E610}"/>
    <dgm:cxn modelId="{49D86C2C-6079-F548-B263-E40F10F5A5AD}" type="presOf" srcId="{199B581B-C135-436B-B22B-F3FE4DA2F748}" destId="{DAF0F7EE-11D1-A14C-B78D-468B048323BD}" srcOrd="0" destOrd="0" presId="urn:microsoft.com/office/officeart/2005/8/layout/vList2"/>
    <dgm:cxn modelId="{F0D68C2C-6903-5F49-A9F2-2F8BB35ACB18}" type="presOf" srcId="{C1CA342E-CF55-4A54-9ADC-F6EC24FA8E1B}" destId="{355C04EA-6909-9646-B56B-E5A15C79D0A6}" srcOrd="0" destOrd="0" presId="urn:microsoft.com/office/officeart/2005/8/layout/vList2"/>
    <dgm:cxn modelId="{A458AC2C-8731-4F44-931A-653784229278}" type="presOf" srcId="{9E4246B4-33F3-42E0-9885-38C9F9F65F2D}" destId="{0C3A2007-FB91-F04B-8555-6BD78CC517CF}" srcOrd="0" destOrd="0" presId="urn:microsoft.com/office/officeart/2005/8/layout/vList2"/>
    <dgm:cxn modelId="{99CFA348-6431-D44F-859D-839CEAAA5944}" type="presOf" srcId="{403D08D0-FF92-4463-926D-53EEE7E52329}" destId="{D910EC79-FD32-714A-8E7C-0D401390CC05}" srcOrd="0" destOrd="0" presId="urn:microsoft.com/office/officeart/2005/8/layout/vList2"/>
    <dgm:cxn modelId="{DC31D649-4F32-44AE-862F-EEB3815EBBA2}" srcId="{86699BD2-B626-4F6C-9419-6348B1D5C718}" destId="{00BF4732-E31D-46F9-AB1D-E335B8FC377E}" srcOrd="1" destOrd="0" parTransId="{1472F482-4535-4225-9DB3-8F96147936C0}" sibTransId="{1066825C-547A-4B81-A6D0-183D6FDEF8E8}"/>
    <dgm:cxn modelId="{57FF4C4E-6044-4941-94BF-979950B654BB}" srcId="{076DED29-C4A2-452E-9B11-492A616E1A34}" destId="{44BB7585-24B1-4DE6-B29B-F29B93DD76B8}" srcOrd="0" destOrd="0" parTransId="{92624AB5-F58D-4BFD-935B-4DF5738DD1ED}" sibTransId="{C95DA0A5-FEE3-468E-8F61-590BE1D80DA9}"/>
    <dgm:cxn modelId="{52C7BB79-E67E-A44E-86DF-29659C811E8B}" type="presOf" srcId="{44BB7585-24B1-4DE6-B29B-F29B93DD76B8}" destId="{22C9FC67-BAFA-CB42-AA8A-58B75883CF80}" srcOrd="0" destOrd="0" presId="urn:microsoft.com/office/officeart/2005/8/layout/vList2"/>
    <dgm:cxn modelId="{98C0C883-8B0B-E64B-866E-66C1E54AFD52}" type="presOf" srcId="{076DED29-C4A2-452E-9B11-492A616E1A34}" destId="{C44FBDFB-4A26-A044-8CFE-A621F6A2E9A4}" srcOrd="0" destOrd="0" presId="urn:microsoft.com/office/officeart/2005/8/layout/vList2"/>
    <dgm:cxn modelId="{A132FC8F-B245-5041-AFE0-06CF03C60115}" type="presOf" srcId="{21486A48-FADF-4754-A354-61705D80F787}" destId="{D910EC79-FD32-714A-8E7C-0D401390CC05}" srcOrd="0" destOrd="2" presId="urn:microsoft.com/office/officeart/2005/8/layout/vList2"/>
    <dgm:cxn modelId="{671F06A6-5B43-4023-8C9C-973091116A10}" srcId="{9E4246B4-33F3-42E0-9885-38C9F9F65F2D}" destId="{86699BD2-B626-4F6C-9419-6348B1D5C718}" srcOrd="1" destOrd="0" parTransId="{360FF2B6-97CB-46A3-BBDD-6DFE6B70EF51}" sibTransId="{3EE7CDC3-AB0E-4168-8230-FBAD7BE727DB}"/>
    <dgm:cxn modelId="{6DBD9AA6-1834-744F-A964-5FEB6E0DA479}" type="presOf" srcId="{00BF4732-E31D-46F9-AB1D-E335B8FC377E}" destId="{355C04EA-6909-9646-B56B-E5A15C79D0A6}" srcOrd="0" destOrd="1" presId="urn:microsoft.com/office/officeart/2005/8/layout/vList2"/>
    <dgm:cxn modelId="{BD767DA7-2EA4-462C-8D42-AB36B0056154}" srcId="{9E4246B4-33F3-42E0-9885-38C9F9F65F2D}" destId="{199B581B-C135-436B-B22B-F3FE4DA2F748}" srcOrd="2" destOrd="0" parTransId="{54B13A2D-E290-450E-962C-DD9BE43A9036}" sibTransId="{81FAF6CB-8CBB-49C4-9BB3-72C1BCC56FCA}"/>
    <dgm:cxn modelId="{E8FFD0C7-140B-4A04-B971-75ECCC50B3F0}" srcId="{9E4246B4-33F3-42E0-9885-38C9F9F65F2D}" destId="{076DED29-C4A2-452E-9B11-492A616E1A34}" srcOrd="0" destOrd="0" parTransId="{FC1878DC-11FA-4381-807E-E09F79259AB4}" sibTransId="{BDEB2061-6ABE-4942-8846-2A309FE490F8}"/>
    <dgm:cxn modelId="{6B994CD6-4443-4672-BB9E-D866AD59565C}" srcId="{199B581B-C135-436B-B22B-F3FE4DA2F748}" destId="{740F5F15-00A6-4E04-9D88-B46AA06FC4A8}" srcOrd="1" destOrd="0" parTransId="{AA16B3CA-68C1-495B-A8DE-194E0F6272C7}" sibTransId="{9CF219DE-2D0F-4E9B-B681-9B72DCB53EAE}"/>
    <dgm:cxn modelId="{47A7EEDA-DE66-8B47-8323-9CAF41467CAC}" type="presOf" srcId="{F10D5D82-460F-4491-8BFA-2576CAA741A3}" destId="{22C9FC67-BAFA-CB42-AA8A-58B75883CF80}" srcOrd="0" destOrd="1" presId="urn:microsoft.com/office/officeart/2005/8/layout/vList2"/>
    <dgm:cxn modelId="{D8C3BBDF-6043-42BB-91E7-7CB0A7701D63}" srcId="{199B581B-C135-436B-B22B-F3FE4DA2F748}" destId="{403D08D0-FF92-4463-926D-53EEE7E52329}" srcOrd="0" destOrd="0" parTransId="{9D3F8B31-BF1C-4403-9229-C7C35D2ED471}" sibTransId="{D2DE78DF-8276-4C83-9E42-1BBFA63B3B3C}"/>
    <dgm:cxn modelId="{4E2252F2-AE45-C745-900D-8F54141ED598}" type="presOf" srcId="{86699BD2-B626-4F6C-9419-6348B1D5C718}" destId="{804F914B-C16C-3E4F-9BB5-3162DAC5365D}" srcOrd="0" destOrd="0" presId="urn:microsoft.com/office/officeart/2005/8/layout/vList2"/>
    <dgm:cxn modelId="{34527EF3-EA80-4470-BA69-96E577E8025E}" srcId="{076DED29-C4A2-452E-9B11-492A616E1A34}" destId="{F10D5D82-460F-4491-8BFA-2576CAA741A3}" srcOrd="1" destOrd="0" parTransId="{E53DEC4D-567E-4918-A063-B475FB680DD2}" sibTransId="{F59A58CD-2D8F-4FB5-A730-6DECE579049B}"/>
    <dgm:cxn modelId="{8FD730B2-04D0-3F42-A12A-74ABCD2F5DF6}" type="presParOf" srcId="{0C3A2007-FB91-F04B-8555-6BD78CC517CF}" destId="{C44FBDFB-4A26-A044-8CFE-A621F6A2E9A4}" srcOrd="0" destOrd="0" presId="urn:microsoft.com/office/officeart/2005/8/layout/vList2"/>
    <dgm:cxn modelId="{47705837-9D0D-9647-85E3-48CD5DE345F1}" type="presParOf" srcId="{0C3A2007-FB91-F04B-8555-6BD78CC517CF}" destId="{22C9FC67-BAFA-CB42-AA8A-58B75883CF80}" srcOrd="1" destOrd="0" presId="urn:microsoft.com/office/officeart/2005/8/layout/vList2"/>
    <dgm:cxn modelId="{DD224783-0CED-9D45-940A-9AD90FD250FA}" type="presParOf" srcId="{0C3A2007-FB91-F04B-8555-6BD78CC517CF}" destId="{804F914B-C16C-3E4F-9BB5-3162DAC5365D}" srcOrd="2" destOrd="0" presId="urn:microsoft.com/office/officeart/2005/8/layout/vList2"/>
    <dgm:cxn modelId="{FFBD7E98-76E5-C44F-B49B-DA3A37A9A630}" type="presParOf" srcId="{0C3A2007-FB91-F04B-8555-6BD78CC517CF}" destId="{355C04EA-6909-9646-B56B-E5A15C79D0A6}" srcOrd="3" destOrd="0" presId="urn:microsoft.com/office/officeart/2005/8/layout/vList2"/>
    <dgm:cxn modelId="{34D4666B-CDA2-C644-BBF4-FE39D5B6C616}" type="presParOf" srcId="{0C3A2007-FB91-F04B-8555-6BD78CC517CF}" destId="{DAF0F7EE-11D1-A14C-B78D-468B048323BD}" srcOrd="4" destOrd="0" presId="urn:microsoft.com/office/officeart/2005/8/layout/vList2"/>
    <dgm:cxn modelId="{F028CC0A-D1C0-C94E-A79D-C3112147EAD8}" type="presParOf" srcId="{0C3A2007-FB91-F04B-8555-6BD78CC517CF}" destId="{D910EC79-FD32-714A-8E7C-0D401390CC05}"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25089-B831-684C-AC1D-0C44A4713291}">
      <dsp:nvSpPr>
        <dsp:cNvPr id="0" name=""/>
        <dsp:cNvSpPr/>
      </dsp:nvSpPr>
      <dsp:spPr>
        <a:xfrm>
          <a:off x="0" y="5204"/>
          <a:ext cx="6253721" cy="8985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solidFill>
                <a:srgbClr val="FFFFFF"/>
              </a:solidFill>
              <a:latin typeface="Times New Roman"/>
              <a:ea typeface="+mn-ea"/>
              <a:cs typeface="Times New Roman"/>
            </a:rPr>
            <a:t>Price Dynamics</a:t>
          </a:r>
        </a:p>
      </dsp:txBody>
      <dsp:txXfrm>
        <a:off x="43864" y="49068"/>
        <a:ext cx="6165993" cy="810832"/>
      </dsp:txXfrm>
    </dsp:sp>
    <dsp:sp modelId="{2C70CAE4-203E-4E9E-83EF-82FCCF0A0F8A}">
      <dsp:nvSpPr>
        <dsp:cNvPr id="0" name=""/>
        <dsp:cNvSpPr/>
      </dsp:nvSpPr>
      <dsp:spPr>
        <a:xfrm>
          <a:off x="0" y="1042004"/>
          <a:ext cx="6253721" cy="898560"/>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solidFill>
                <a:srgbClr val="FFFFFF"/>
              </a:solidFill>
              <a:latin typeface="Times New Roman"/>
              <a:ea typeface="+mn-ea"/>
              <a:cs typeface="Times New Roman"/>
            </a:rPr>
            <a:t>Gold Price Drivers</a:t>
          </a:r>
        </a:p>
      </dsp:txBody>
      <dsp:txXfrm>
        <a:off x="43864" y="1085868"/>
        <a:ext cx="6165993" cy="810832"/>
      </dsp:txXfrm>
    </dsp:sp>
    <dsp:sp modelId="{70B00E48-9FD8-E44C-9468-730022C595E7}">
      <dsp:nvSpPr>
        <dsp:cNvPr id="0" name=""/>
        <dsp:cNvSpPr/>
      </dsp:nvSpPr>
      <dsp:spPr>
        <a:xfrm>
          <a:off x="0" y="2078804"/>
          <a:ext cx="6253721" cy="89856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solidFill>
                <a:srgbClr val="FFFFFF"/>
              </a:solidFill>
              <a:latin typeface="Times New Roman"/>
              <a:ea typeface="+mn-ea"/>
              <a:cs typeface="Times New Roman"/>
            </a:rPr>
            <a:t>Association</a:t>
          </a:r>
        </a:p>
      </dsp:txBody>
      <dsp:txXfrm>
        <a:off x="43864" y="2122668"/>
        <a:ext cx="6165993" cy="810832"/>
      </dsp:txXfrm>
    </dsp:sp>
    <dsp:sp modelId="{FF2FCA01-3510-8A4D-95B9-7F87ABE4D777}">
      <dsp:nvSpPr>
        <dsp:cNvPr id="0" name=""/>
        <dsp:cNvSpPr/>
      </dsp:nvSpPr>
      <dsp:spPr>
        <a:xfrm>
          <a:off x="0" y="3115604"/>
          <a:ext cx="6253721" cy="898560"/>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solidFill>
                <a:srgbClr val="FFFFFF"/>
              </a:solidFill>
              <a:latin typeface="Times New Roman"/>
              <a:ea typeface="+mn-ea"/>
              <a:cs typeface="Times New Roman"/>
            </a:rPr>
            <a:t>Clustering</a:t>
          </a:r>
        </a:p>
      </dsp:txBody>
      <dsp:txXfrm>
        <a:off x="43864" y="3159468"/>
        <a:ext cx="6165993" cy="810832"/>
      </dsp:txXfrm>
    </dsp:sp>
    <dsp:sp modelId="{6870D206-35E1-6B4B-82E3-916B5C99B568}">
      <dsp:nvSpPr>
        <dsp:cNvPr id="0" name=""/>
        <dsp:cNvSpPr/>
      </dsp:nvSpPr>
      <dsp:spPr>
        <a:xfrm>
          <a:off x="0" y="4152405"/>
          <a:ext cx="6253721" cy="8985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solidFill>
                <a:srgbClr val="FFFFFF"/>
              </a:solidFill>
              <a:latin typeface="Times New Roman"/>
              <a:ea typeface="+mn-ea"/>
              <a:cs typeface="Times New Roman"/>
            </a:rPr>
            <a:t>Classification</a:t>
          </a:r>
        </a:p>
      </dsp:txBody>
      <dsp:txXfrm>
        <a:off x="43864" y="4196269"/>
        <a:ext cx="6165993" cy="8108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FBDFB-4A26-A044-8CFE-A621F6A2E9A4}">
      <dsp:nvSpPr>
        <dsp:cNvPr id="0" name=""/>
        <dsp:cNvSpPr/>
      </dsp:nvSpPr>
      <dsp:spPr>
        <a:xfrm>
          <a:off x="0" y="13892"/>
          <a:ext cx="5371761" cy="6596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latin typeface="Times New Roman" panose="02020603050405020304" pitchFamily="18" charset="0"/>
              <a:cs typeface="Times New Roman" panose="02020603050405020304" pitchFamily="18" charset="0"/>
            </a:rPr>
            <a:t>Why Gold Matters in Global Markets</a:t>
          </a:r>
          <a:endParaRPr lang="en-US" sz="2000" kern="1200">
            <a:latin typeface="Times New Roman" panose="02020603050405020304" pitchFamily="18" charset="0"/>
            <a:cs typeface="Times New Roman" panose="02020603050405020304" pitchFamily="18" charset="0"/>
          </a:endParaRPr>
        </a:p>
      </dsp:txBody>
      <dsp:txXfrm>
        <a:off x="32203" y="46095"/>
        <a:ext cx="5307355" cy="595269"/>
      </dsp:txXfrm>
    </dsp:sp>
    <dsp:sp modelId="{22C9FC67-BAFA-CB42-AA8A-58B75883CF80}">
      <dsp:nvSpPr>
        <dsp:cNvPr id="0" name=""/>
        <dsp:cNvSpPr/>
      </dsp:nvSpPr>
      <dsp:spPr>
        <a:xfrm>
          <a:off x="0" y="673567"/>
          <a:ext cx="5371761" cy="960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553"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latin typeface="Times New Roman" panose="02020603050405020304" pitchFamily="18" charset="0"/>
              <a:cs typeface="Times New Roman" panose="02020603050405020304" pitchFamily="18" charset="0"/>
            </a:rPr>
            <a:t>With a </a:t>
          </a:r>
          <a:r>
            <a:rPr lang="en-US" sz="1600" b="1" kern="1200">
              <a:latin typeface="Times New Roman" panose="02020603050405020304" pitchFamily="18" charset="0"/>
              <a:cs typeface="Times New Roman" panose="02020603050405020304" pitchFamily="18" charset="0"/>
            </a:rPr>
            <a:t>multi-trillion-dollar market size</a:t>
          </a:r>
          <a:r>
            <a:rPr lang="en-US" sz="1600" kern="1200">
              <a:latin typeface="Times New Roman" panose="02020603050405020304" pitchFamily="18" charset="0"/>
              <a:cs typeface="Times New Roman" panose="02020603050405020304" pitchFamily="18" charset="0"/>
            </a:rPr>
            <a:t>, gold remains one of the most influential financial assets worldwide.</a:t>
          </a:r>
        </a:p>
        <a:p>
          <a:pPr marL="171450" lvl="1" indent="-171450" algn="l" defTabSz="711200">
            <a:lnSpc>
              <a:spcPct val="90000"/>
            </a:lnSpc>
            <a:spcBef>
              <a:spcPct val="0"/>
            </a:spcBef>
            <a:spcAft>
              <a:spcPct val="20000"/>
            </a:spcAft>
            <a:buChar char="•"/>
          </a:pPr>
          <a:r>
            <a:rPr lang="en-US" sz="1600" kern="1200">
              <a:latin typeface="Times New Roman" panose="02020603050405020304" pitchFamily="18" charset="0"/>
              <a:cs typeface="Times New Roman" panose="02020603050405020304" pitchFamily="18" charset="0"/>
            </a:rPr>
            <a:t>Historically serves as a </a:t>
          </a:r>
          <a:r>
            <a:rPr lang="en-US" sz="1600" b="1" kern="1200">
              <a:latin typeface="Times New Roman" panose="02020603050405020304" pitchFamily="18" charset="0"/>
              <a:cs typeface="Times New Roman" panose="02020603050405020304" pitchFamily="18" charset="0"/>
            </a:rPr>
            <a:t>stability anchor</a:t>
          </a:r>
          <a:r>
            <a:rPr lang="en-US" sz="1600" kern="1200">
              <a:latin typeface="Times New Roman" panose="02020603050405020304" pitchFamily="18" charset="0"/>
              <a:cs typeface="Times New Roman" panose="02020603050405020304" pitchFamily="18" charset="0"/>
            </a:rPr>
            <a:t> during periods of volatility and uncertainty.</a:t>
          </a:r>
        </a:p>
      </dsp:txBody>
      <dsp:txXfrm>
        <a:off x="0" y="673567"/>
        <a:ext cx="5371761" cy="960480"/>
      </dsp:txXfrm>
    </dsp:sp>
    <dsp:sp modelId="{804F914B-C16C-3E4F-9BB5-3162DAC5365D}">
      <dsp:nvSpPr>
        <dsp:cNvPr id="0" name=""/>
        <dsp:cNvSpPr/>
      </dsp:nvSpPr>
      <dsp:spPr>
        <a:xfrm>
          <a:off x="0" y="1634047"/>
          <a:ext cx="5371761" cy="630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latin typeface="Times New Roman" panose="02020603050405020304" pitchFamily="18" charset="0"/>
              <a:cs typeface="Times New Roman" panose="02020603050405020304" pitchFamily="18" charset="0"/>
            </a:rPr>
            <a:t>Gold’s Function in Modern Finance</a:t>
          </a:r>
          <a:endParaRPr lang="en-US" sz="2000" kern="1200">
            <a:latin typeface="Times New Roman" panose="02020603050405020304" pitchFamily="18" charset="0"/>
            <a:cs typeface="Times New Roman" panose="02020603050405020304" pitchFamily="18" charset="0"/>
          </a:endParaRPr>
        </a:p>
      </dsp:txBody>
      <dsp:txXfrm>
        <a:off x="30763" y="1664810"/>
        <a:ext cx="5310235" cy="568649"/>
      </dsp:txXfrm>
    </dsp:sp>
    <dsp:sp modelId="{355C04EA-6909-9646-B56B-E5A15C79D0A6}">
      <dsp:nvSpPr>
        <dsp:cNvPr id="0" name=""/>
        <dsp:cNvSpPr/>
      </dsp:nvSpPr>
      <dsp:spPr>
        <a:xfrm>
          <a:off x="0" y="2264223"/>
          <a:ext cx="5371761" cy="960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553"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latin typeface="Times New Roman" panose="02020603050405020304" pitchFamily="18" charset="0"/>
              <a:cs typeface="Times New Roman" panose="02020603050405020304" pitchFamily="18" charset="0"/>
            </a:rPr>
            <a:t>Frequently used as a </a:t>
          </a:r>
          <a:r>
            <a:rPr lang="en-US" sz="1600" b="1" kern="1200">
              <a:latin typeface="Times New Roman" panose="02020603050405020304" pitchFamily="18" charset="0"/>
              <a:cs typeface="Times New Roman" panose="02020603050405020304" pitchFamily="18" charset="0"/>
            </a:rPr>
            <a:t>hedge</a:t>
          </a:r>
          <a:r>
            <a:rPr lang="en-US" sz="1600" kern="1200">
              <a:latin typeface="Times New Roman" panose="02020603050405020304" pitchFamily="18" charset="0"/>
              <a:cs typeface="Times New Roman" panose="02020603050405020304" pitchFamily="18" charset="0"/>
            </a:rPr>
            <a:t> against inflation, currency depreciation, and macroeconomic shocks.</a:t>
          </a:r>
        </a:p>
        <a:p>
          <a:pPr marL="171450" lvl="1" indent="-171450" algn="l" defTabSz="711200">
            <a:lnSpc>
              <a:spcPct val="90000"/>
            </a:lnSpc>
            <a:spcBef>
              <a:spcPct val="0"/>
            </a:spcBef>
            <a:spcAft>
              <a:spcPct val="20000"/>
            </a:spcAft>
            <a:buChar char="•"/>
          </a:pPr>
          <a:r>
            <a:rPr lang="en-US" sz="1600" kern="1200">
              <a:latin typeface="Times New Roman" panose="02020603050405020304" pitchFamily="18" charset="0"/>
              <a:cs typeface="Times New Roman" panose="02020603050405020304" pitchFamily="18" charset="0"/>
            </a:rPr>
            <a:t>Holds strategic importance in </a:t>
          </a:r>
          <a:r>
            <a:rPr lang="en-US" sz="1600" b="1" kern="1200">
              <a:latin typeface="Times New Roman" panose="02020603050405020304" pitchFamily="18" charset="0"/>
              <a:cs typeface="Times New Roman" panose="02020603050405020304" pitchFamily="18" charset="0"/>
            </a:rPr>
            <a:t>portfolio diversification</a:t>
          </a:r>
          <a:r>
            <a:rPr lang="en-US" sz="1600" kern="1200">
              <a:latin typeface="Times New Roman" panose="02020603050405020304" pitchFamily="18" charset="0"/>
              <a:cs typeface="Times New Roman" panose="02020603050405020304" pitchFamily="18" charset="0"/>
            </a:rPr>
            <a:t> and </a:t>
          </a:r>
          <a:r>
            <a:rPr lang="en-US" sz="1600" b="1" kern="1200">
              <a:latin typeface="Times New Roman" panose="02020603050405020304" pitchFamily="18" charset="0"/>
              <a:cs typeface="Times New Roman" panose="02020603050405020304" pitchFamily="18" charset="0"/>
            </a:rPr>
            <a:t>central bank asset allocations</a:t>
          </a:r>
          <a:r>
            <a:rPr lang="en-US" sz="1600" kern="1200">
              <a:latin typeface="Times New Roman" panose="02020603050405020304" pitchFamily="18" charset="0"/>
              <a:cs typeface="Times New Roman" panose="02020603050405020304" pitchFamily="18" charset="0"/>
            </a:rPr>
            <a:t>.</a:t>
          </a:r>
        </a:p>
      </dsp:txBody>
      <dsp:txXfrm>
        <a:off x="0" y="2264223"/>
        <a:ext cx="5371761" cy="960480"/>
      </dsp:txXfrm>
    </dsp:sp>
    <dsp:sp modelId="{DAF0F7EE-11D1-A14C-B78D-468B048323BD}">
      <dsp:nvSpPr>
        <dsp:cNvPr id="0" name=""/>
        <dsp:cNvSpPr/>
      </dsp:nvSpPr>
      <dsp:spPr>
        <a:xfrm>
          <a:off x="0" y="3224703"/>
          <a:ext cx="5371761" cy="6673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latin typeface="Times New Roman" panose="02020603050405020304" pitchFamily="18" charset="0"/>
              <a:cs typeface="Times New Roman" panose="02020603050405020304" pitchFamily="18" charset="0"/>
            </a:rPr>
            <a:t>Importance of Forecasting Gold Movements</a:t>
          </a:r>
          <a:endParaRPr lang="en-US" sz="2000" kern="1200">
            <a:latin typeface="Times New Roman" panose="02020603050405020304" pitchFamily="18" charset="0"/>
            <a:cs typeface="Times New Roman" panose="02020603050405020304" pitchFamily="18" charset="0"/>
          </a:endParaRPr>
        </a:p>
      </dsp:txBody>
      <dsp:txXfrm>
        <a:off x="32578" y="3257281"/>
        <a:ext cx="5306605" cy="602217"/>
      </dsp:txXfrm>
    </dsp:sp>
    <dsp:sp modelId="{D910EC79-FD32-714A-8E7C-0D401390CC05}">
      <dsp:nvSpPr>
        <dsp:cNvPr id="0" name=""/>
        <dsp:cNvSpPr/>
      </dsp:nvSpPr>
      <dsp:spPr>
        <a:xfrm>
          <a:off x="0" y="3905969"/>
          <a:ext cx="5371761" cy="1560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553"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latin typeface="Times New Roman" panose="02020603050405020304" pitchFamily="18" charset="0"/>
              <a:cs typeface="Times New Roman" panose="02020603050405020304" pitchFamily="18" charset="0"/>
            </a:rPr>
            <a:t>Helps investors make </a:t>
          </a:r>
          <a:r>
            <a:rPr lang="en-US" sz="1600" b="1" kern="1200">
              <a:latin typeface="Times New Roman" panose="02020603050405020304" pitchFamily="18" charset="0"/>
              <a:cs typeface="Times New Roman" panose="02020603050405020304" pitchFamily="18" charset="0"/>
            </a:rPr>
            <a:t>better timing and allocation decisions</a:t>
          </a:r>
          <a:r>
            <a:rPr lang="en-US" sz="1600" kern="1200">
              <a:latin typeface="Times New Roman" panose="02020603050405020304" pitchFamily="18" charset="0"/>
              <a:cs typeface="Times New Roman" panose="02020603050405020304" pitchFamily="18" charset="0"/>
            </a:rPr>
            <a:t>.</a:t>
          </a:r>
        </a:p>
        <a:p>
          <a:pPr marL="171450" lvl="1" indent="-171450" algn="l" defTabSz="711200">
            <a:lnSpc>
              <a:spcPct val="90000"/>
            </a:lnSpc>
            <a:spcBef>
              <a:spcPct val="0"/>
            </a:spcBef>
            <a:spcAft>
              <a:spcPct val="20000"/>
            </a:spcAft>
            <a:buChar char="•"/>
          </a:pPr>
          <a:r>
            <a:rPr lang="en-US" sz="1600" kern="1200">
              <a:latin typeface="Times New Roman" panose="02020603050405020304" pitchFamily="18" charset="0"/>
              <a:cs typeface="Times New Roman" panose="02020603050405020304" pitchFamily="18" charset="0"/>
            </a:rPr>
            <a:t>Supports </a:t>
          </a:r>
          <a:r>
            <a:rPr lang="en-US" sz="1600" b="1" kern="1200">
              <a:latin typeface="Times New Roman" panose="02020603050405020304" pitchFamily="18" charset="0"/>
              <a:cs typeface="Times New Roman" panose="02020603050405020304" pitchFamily="18" charset="0"/>
            </a:rPr>
            <a:t>risk-aware strategies</a:t>
          </a:r>
          <a:r>
            <a:rPr lang="en-US" sz="1600" kern="1200">
              <a:latin typeface="Times New Roman" panose="02020603050405020304" pitchFamily="18" charset="0"/>
              <a:cs typeface="Times New Roman" panose="02020603050405020304" pitchFamily="18" charset="0"/>
            </a:rPr>
            <a:t> for financial institutions and traders.</a:t>
          </a:r>
        </a:p>
        <a:p>
          <a:pPr marL="171450" lvl="1" indent="-171450" algn="l" defTabSz="711200">
            <a:lnSpc>
              <a:spcPct val="90000"/>
            </a:lnSpc>
            <a:spcBef>
              <a:spcPct val="0"/>
            </a:spcBef>
            <a:spcAft>
              <a:spcPct val="20000"/>
            </a:spcAft>
            <a:buChar char="•"/>
          </a:pPr>
          <a:r>
            <a:rPr lang="en-US" sz="1600" kern="1200">
              <a:latin typeface="Times New Roman" panose="02020603050405020304" pitchFamily="18" charset="0"/>
              <a:cs typeface="Times New Roman" panose="02020603050405020304" pitchFamily="18" charset="0"/>
            </a:rPr>
            <a:t>Understanding its co-movement with </a:t>
          </a:r>
          <a:r>
            <a:rPr lang="en-US" sz="1600" b="1" kern="1200">
              <a:latin typeface="Times New Roman" panose="02020603050405020304" pitchFamily="18" charset="0"/>
              <a:cs typeface="Times New Roman" panose="02020603050405020304" pitchFamily="18" charset="0"/>
            </a:rPr>
            <a:t>oil (USO)</a:t>
          </a:r>
          <a:r>
            <a:rPr lang="en-US" sz="1600" kern="1200">
              <a:latin typeface="Times New Roman" panose="02020603050405020304" pitchFamily="18" charset="0"/>
              <a:cs typeface="Times New Roman" panose="02020603050405020304" pitchFamily="18" charset="0"/>
            </a:rPr>
            <a:t> and </a:t>
          </a:r>
          <a:r>
            <a:rPr lang="en-US" sz="1600" b="1" kern="1200">
              <a:latin typeface="Times New Roman" panose="02020603050405020304" pitchFamily="18" charset="0"/>
              <a:cs typeface="Times New Roman" panose="02020603050405020304" pitchFamily="18" charset="0"/>
            </a:rPr>
            <a:t>silver (SLV)</a:t>
          </a:r>
          <a:r>
            <a:rPr lang="en-US" sz="1600" kern="1200">
              <a:latin typeface="Times New Roman" panose="02020603050405020304" pitchFamily="18" charset="0"/>
              <a:cs typeface="Times New Roman" panose="02020603050405020304" pitchFamily="18" charset="0"/>
            </a:rPr>
            <a:t> provides deeper insights into commodity-market behavior.</a:t>
          </a:r>
        </a:p>
      </dsp:txBody>
      <dsp:txXfrm>
        <a:off x="0" y="3905969"/>
        <a:ext cx="5371761" cy="156077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DF8694-EACF-1440-A9F0-B4C599BC214C}" type="datetimeFigureOut">
              <a:rPr lang="en-US" smtClean="0"/>
              <a:t>12/10/25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42E26-6678-A04A-823D-B0CD49F77A39}" type="slidenum">
              <a:rPr lang="en-US" smtClean="0"/>
              <a:t>‹#›</a:t>
            </a:fld>
            <a:endParaRPr lang="en-US"/>
          </a:p>
        </p:txBody>
      </p:sp>
    </p:spTree>
    <p:extLst>
      <p:ext uri="{BB962C8B-B14F-4D97-AF65-F5344CB8AC3E}">
        <p14:creationId xmlns:p14="http://schemas.microsoft.com/office/powerpoint/2010/main" val="979575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642E26-6678-A04A-823D-B0CD49F77A39}" type="slidenum">
              <a:rPr lang="en-US" smtClean="0"/>
              <a:t>2</a:t>
            </a:fld>
            <a:endParaRPr lang="en-US"/>
          </a:p>
        </p:txBody>
      </p:sp>
    </p:spTree>
    <p:extLst>
      <p:ext uri="{BB962C8B-B14F-4D97-AF65-F5344CB8AC3E}">
        <p14:creationId xmlns:p14="http://schemas.microsoft.com/office/powerpoint/2010/main" val="2351559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CD327-9940-8E5A-B20A-7898915B14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6F7DF2-A2CE-8C61-C22A-D9B6D7D2A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DFCE35-893D-4374-7622-352E9478D3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F324888-DAC2-4095-9D69-1E07063074DF}"/>
              </a:ext>
            </a:extLst>
          </p:cNvPr>
          <p:cNvSpPr>
            <a:spLocks noGrp="1"/>
          </p:cNvSpPr>
          <p:nvPr>
            <p:ph type="sldNum" sz="quarter" idx="5"/>
          </p:nvPr>
        </p:nvSpPr>
        <p:spPr/>
        <p:txBody>
          <a:bodyPr/>
          <a:lstStyle/>
          <a:p>
            <a:fld id="{0F642E26-6678-A04A-823D-B0CD49F77A39}" type="slidenum">
              <a:rPr lang="en-US" smtClean="0"/>
              <a:t>11</a:t>
            </a:fld>
            <a:endParaRPr lang="en-US"/>
          </a:p>
        </p:txBody>
      </p:sp>
    </p:spTree>
    <p:extLst>
      <p:ext uri="{BB962C8B-B14F-4D97-AF65-F5344CB8AC3E}">
        <p14:creationId xmlns:p14="http://schemas.microsoft.com/office/powerpoint/2010/main" val="1009756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4E66A-1A06-5AA4-2B47-038541D9C0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45C1D5-ED75-7CED-9232-E0DF1BB0D4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86B817-EA68-0FD8-8588-9147E0A404A8}"/>
              </a:ext>
            </a:extLst>
          </p:cNvPr>
          <p:cNvSpPr>
            <a:spLocks noGrp="1"/>
          </p:cNvSpPr>
          <p:nvPr>
            <p:ph type="body" idx="1"/>
          </p:nvPr>
        </p:nvSpPr>
        <p:spPr/>
        <p:txBody>
          <a:bodyPr/>
          <a:lstStyle/>
          <a:p>
            <a:r>
              <a:rPr lang="en-US" sz="1200"/>
              <a:t>ECLAT consistently captures higher support for multi-item </a:t>
            </a:r>
            <a:r>
              <a:rPr lang="en-US" sz="1200" err="1"/>
              <a:t>itemsets</a:t>
            </a:r>
            <a:r>
              <a:rPr lang="en-US" sz="1200"/>
              <a:t>, confirming its efficiency in finding complex patterns.</a:t>
            </a:r>
          </a:p>
          <a:p>
            <a:r>
              <a:rPr lang="en-US" sz="1200"/>
              <a:t>Simple </a:t>
            </a:r>
            <a:r>
              <a:rPr lang="en-US" sz="1200" err="1"/>
              <a:t>itemsets</a:t>
            </a:r>
            <a:r>
              <a:rPr lang="en-US" sz="1200"/>
              <a:t> (</a:t>
            </a:r>
            <a:r>
              <a:rPr lang="en-US" sz="1200" err="1"/>
              <a:t>GLD_Same</a:t>
            </a:r>
            <a:r>
              <a:rPr lang="en-US" sz="1200"/>
              <a:t>, </a:t>
            </a:r>
            <a:r>
              <a:rPr lang="en-US" sz="1200" err="1"/>
              <a:t>SLV_Up</a:t>
            </a:r>
            <a:r>
              <a:rPr lang="en-US" sz="1200"/>
              <a:t>) have similar support across all algorithms, reflecting their robustness in frequency.</a:t>
            </a:r>
          </a:p>
          <a:p>
            <a:endParaRPr lang="en-US" sz="1200"/>
          </a:p>
          <a:p>
            <a:r>
              <a:rPr lang="en-US" sz="1200"/>
              <a:t>The top </a:t>
            </a:r>
            <a:r>
              <a:rPr lang="en-US" sz="1200" err="1"/>
              <a:t>itemsets</a:t>
            </a:r>
            <a:r>
              <a:rPr lang="en-US" sz="1200"/>
              <a:t> (</a:t>
            </a:r>
            <a:r>
              <a:rPr lang="en-US" sz="1200" err="1"/>
              <a:t>SPX_Same</a:t>
            </a:r>
            <a:r>
              <a:rPr lang="en-US" sz="1200"/>
              <a:t>, </a:t>
            </a:r>
            <a:r>
              <a:rPr lang="en-US" sz="1200" err="1"/>
              <a:t>GLD_Same</a:t>
            </a:r>
            <a:r>
              <a:rPr lang="en-US" sz="1200"/>
              <a:t>, </a:t>
            </a:r>
            <a:r>
              <a:rPr lang="en-US" sz="1200" err="1"/>
              <a:t>SLV_Up</a:t>
            </a:r>
            <a:r>
              <a:rPr lang="en-US" sz="1200"/>
              <a:t>, etc.) have consistent support values across algorithms.</a:t>
            </a:r>
          </a:p>
          <a:p>
            <a:r>
              <a:rPr lang="en-US" sz="1200"/>
              <a:t>ECLAT captures more frequent and larger </a:t>
            </a:r>
            <a:r>
              <a:rPr lang="en-US" sz="1200" err="1"/>
              <a:t>itemsets</a:t>
            </a:r>
            <a:r>
              <a:rPr lang="en-US" sz="1200"/>
              <a:t>, which may be due to its efficient handling of vertical data representation.</a:t>
            </a:r>
          </a:p>
          <a:p>
            <a:r>
              <a:rPr lang="en-US" sz="1200"/>
              <a:t>For </a:t>
            </a:r>
            <a:r>
              <a:rPr lang="en-US" sz="1200" err="1"/>
              <a:t>itemsets</a:t>
            </a:r>
            <a:r>
              <a:rPr lang="en-US" sz="1200"/>
              <a:t> involving multiple items, ECLAT identifies higher support values than </a:t>
            </a:r>
            <a:r>
              <a:rPr lang="en-US" sz="1200" err="1"/>
              <a:t>Apriori</a:t>
            </a:r>
            <a:r>
              <a:rPr lang="en-US" sz="1200"/>
              <a:t> and FP-Growth.</a:t>
            </a:r>
          </a:p>
          <a:p>
            <a:endParaRPr lang="en-US" sz="1200"/>
          </a:p>
          <a:p>
            <a:endParaRPr lang="en-US"/>
          </a:p>
          <a:p>
            <a:endParaRPr lang="en-US"/>
          </a:p>
          <a:p>
            <a:endParaRPr lang="en-US"/>
          </a:p>
        </p:txBody>
      </p:sp>
      <p:sp>
        <p:nvSpPr>
          <p:cNvPr id="4" name="Slide Number Placeholder 3">
            <a:extLst>
              <a:ext uri="{FF2B5EF4-FFF2-40B4-BE49-F238E27FC236}">
                <a16:creationId xmlns:a16="http://schemas.microsoft.com/office/drawing/2014/main" id="{A847ADF0-95CF-F70B-71B8-BDAB27D4CF8D}"/>
              </a:ext>
            </a:extLst>
          </p:cNvPr>
          <p:cNvSpPr>
            <a:spLocks noGrp="1"/>
          </p:cNvSpPr>
          <p:nvPr>
            <p:ph type="sldNum" sz="quarter" idx="5"/>
          </p:nvPr>
        </p:nvSpPr>
        <p:spPr/>
        <p:txBody>
          <a:bodyPr/>
          <a:lstStyle/>
          <a:p>
            <a:fld id="{0F642E26-6678-A04A-823D-B0CD49F77A39}" type="slidenum">
              <a:rPr lang="en-US" smtClean="0"/>
              <a:t>12</a:t>
            </a:fld>
            <a:endParaRPr lang="en-US"/>
          </a:p>
        </p:txBody>
      </p:sp>
    </p:spTree>
    <p:extLst>
      <p:ext uri="{BB962C8B-B14F-4D97-AF65-F5344CB8AC3E}">
        <p14:creationId xmlns:p14="http://schemas.microsoft.com/office/powerpoint/2010/main" val="351505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What is Clustering?</a:t>
            </a:r>
          </a:p>
          <a:p>
            <a:r>
              <a:rPr lang="en-US"/>
              <a:t>"Clustering is an unsupervised machine learning technique that groups similar data points to uncover hidden patterns.”</a:t>
            </a:r>
          </a:p>
          <a:p>
            <a:endParaRPr lang="en-US"/>
          </a:p>
          <a:p>
            <a:r>
              <a:rPr lang="en-US" b="1"/>
              <a:t>Project Goal</a:t>
            </a:r>
          </a:p>
          <a:p>
            <a:r>
              <a:rPr lang="en-US"/>
              <a:t>"Apply </a:t>
            </a:r>
            <a:r>
              <a:rPr lang="en-US" b="1" err="1"/>
              <a:t>KMeans</a:t>
            </a:r>
            <a:r>
              <a:rPr lang="en-US" b="1"/>
              <a:t>, DBSCAN, and Random Forest Clustering</a:t>
            </a:r>
            <a:r>
              <a:rPr lang="en-US"/>
              <a:t> to identify meaningful clusters, evaluate their quality with metrics like the </a:t>
            </a:r>
            <a:r>
              <a:rPr lang="en-US" b="1"/>
              <a:t>Silhouette Score</a:t>
            </a:r>
            <a:r>
              <a:rPr lang="en-US"/>
              <a:t> and </a:t>
            </a:r>
            <a:r>
              <a:rPr lang="en-US" b="1"/>
              <a:t>Davies-Bouldin Index</a:t>
            </a:r>
            <a:r>
              <a:rPr lang="en-US"/>
              <a:t>, and visualize the results using </a:t>
            </a:r>
            <a:r>
              <a:rPr lang="en-US" b="1"/>
              <a:t>PCA</a:t>
            </a:r>
            <a:r>
              <a:rPr lang="en-US"/>
              <a:t>."</a:t>
            </a:r>
          </a:p>
          <a:p>
            <a:endParaRPr lang="en-US"/>
          </a:p>
          <a:p>
            <a:endParaRPr lang="en-US"/>
          </a:p>
        </p:txBody>
      </p:sp>
      <p:sp>
        <p:nvSpPr>
          <p:cNvPr id="4" name="Slide Number Placeholder 3"/>
          <p:cNvSpPr>
            <a:spLocks noGrp="1"/>
          </p:cNvSpPr>
          <p:nvPr>
            <p:ph type="sldNum" sz="quarter" idx="5"/>
          </p:nvPr>
        </p:nvSpPr>
        <p:spPr/>
        <p:txBody>
          <a:bodyPr/>
          <a:lstStyle/>
          <a:p>
            <a:fld id="{0F642E26-6678-A04A-823D-B0CD49F77A39}" type="slidenum">
              <a:rPr lang="en-US" smtClean="0"/>
              <a:t>13</a:t>
            </a:fld>
            <a:endParaRPr lang="en-US"/>
          </a:p>
        </p:txBody>
      </p:sp>
    </p:spTree>
    <p:extLst>
      <p:ext uri="{BB962C8B-B14F-4D97-AF65-F5344CB8AC3E}">
        <p14:creationId xmlns:p14="http://schemas.microsoft.com/office/powerpoint/2010/main" val="2605106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"Here’s a quick overview of the clustering methods we used, including their key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b="1"/>
              <a:t>1. </a:t>
            </a:r>
            <a:r>
              <a:rPr lang="en-US" b="1" err="1"/>
              <a:t>KMeans</a:t>
            </a:r>
            <a:endParaRPr lang="en-US" b="1"/>
          </a:p>
          <a:p>
            <a:pPr lvl="1">
              <a:buFont typeface="Arial" panose="020B0604020202020204" pitchFamily="34" charset="0"/>
              <a:buChar char="•"/>
            </a:pPr>
            <a:r>
              <a:rPr lang="en-US" b="1"/>
              <a:t>Description</a:t>
            </a:r>
            <a:r>
              <a:rPr lang="en-US"/>
              <a:t>: Groups data into k clusters by </a:t>
            </a:r>
            <a:r>
              <a:rPr lang="en-US" b="1"/>
              <a:t>minimizing variance</a:t>
            </a:r>
            <a:r>
              <a:rPr lang="en-US"/>
              <a:t>.</a:t>
            </a:r>
          </a:p>
          <a:p>
            <a:pPr lvl="1">
              <a:buFont typeface="Arial" panose="020B0604020202020204" pitchFamily="34" charset="0"/>
              <a:buChar char="•"/>
            </a:pPr>
            <a:r>
              <a:rPr lang="en-US" b="1"/>
              <a:t>Key Parameter</a:t>
            </a:r>
            <a:r>
              <a:rPr lang="en-US"/>
              <a:t>: k (Number of clusters).</a:t>
            </a:r>
          </a:p>
          <a:p>
            <a:pPr lvl="1">
              <a:buFont typeface="Arial" panose="020B0604020202020204" pitchFamily="34" charset="0"/>
              <a:buChar char="•"/>
            </a:pPr>
            <a:r>
              <a:rPr lang="en-US" b="1"/>
              <a:t>Strengths</a:t>
            </a:r>
            <a:r>
              <a:rPr lang="en-US"/>
              <a:t>: Simple, fast, and effective for </a:t>
            </a:r>
            <a:r>
              <a:rPr lang="en-US" b="1"/>
              <a:t>spherical clusters</a:t>
            </a:r>
            <a:r>
              <a:rPr lang="en-US"/>
              <a:t>.</a:t>
            </a:r>
          </a:p>
          <a:p>
            <a:pPr lvl="1">
              <a:buFont typeface="Arial" panose="020B0604020202020204" pitchFamily="34" charset="0"/>
              <a:buChar char="•"/>
            </a:pPr>
            <a:r>
              <a:rPr lang="en-US" b="1"/>
              <a:t>Weaknesses</a:t>
            </a:r>
            <a:r>
              <a:rPr lang="en-US"/>
              <a:t>: Requires specifying k and is sensitive to initial centroids.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b="1"/>
              <a:t>2. DBSCAN</a:t>
            </a:r>
          </a:p>
          <a:p>
            <a:pPr lvl="1">
              <a:buFont typeface="Arial" panose="020B0604020202020204" pitchFamily="34" charset="0"/>
              <a:buChar char="•"/>
            </a:pPr>
            <a:r>
              <a:rPr lang="en-US" b="1"/>
              <a:t>Description</a:t>
            </a:r>
            <a:r>
              <a:rPr lang="en-US"/>
              <a:t>: A </a:t>
            </a:r>
            <a:r>
              <a:rPr lang="en-US" b="1"/>
              <a:t>density-based method</a:t>
            </a:r>
            <a:r>
              <a:rPr lang="en-US"/>
              <a:t> that identifies dense clusters and labels outliers as noise.</a:t>
            </a:r>
          </a:p>
          <a:p>
            <a:pPr lvl="1">
              <a:buFont typeface="Arial" panose="020B0604020202020204" pitchFamily="34" charset="0"/>
              <a:buChar char="•"/>
            </a:pPr>
            <a:r>
              <a:rPr lang="en-US" b="1"/>
              <a:t>Key Parameters</a:t>
            </a:r>
            <a:r>
              <a:rPr lang="en-US"/>
              <a:t>: eps (Neighborhood radius) and </a:t>
            </a:r>
            <a:r>
              <a:rPr lang="en-US" err="1"/>
              <a:t>min_samples</a:t>
            </a:r>
            <a:r>
              <a:rPr lang="en-US"/>
              <a:t>.</a:t>
            </a:r>
          </a:p>
          <a:p>
            <a:pPr lvl="1">
              <a:buFont typeface="Arial" panose="020B0604020202020204" pitchFamily="34" charset="0"/>
              <a:buChar char="•"/>
            </a:pPr>
            <a:r>
              <a:rPr lang="en-US" b="1"/>
              <a:t>Strengths</a:t>
            </a:r>
            <a:r>
              <a:rPr lang="en-US"/>
              <a:t>: Finds clusters of </a:t>
            </a:r>
            <a:r>
              <a:rPr lang="en-US" b="1"/>
              <a:t>any shape</a:t>
            </a:r>
            <a:r>
              <a:rPr lang="en-US"/>
              <a:t> and handles noise well.</a:t>
            </a:r>
          </a:p>
          <a:p>
            <a:pPr lvl="1">
              <a:buFont typeface="Arial" panose="020B0604020202020204" pitchFamily="34" charset="0"/>
              <a:buChar char="•"/>
            </a:pPr>
            <a:r>
              <a:rPr lang="en-US" b="1"/>
              <a:t>Weaknesses</a:t>
            </a:r>
            <a:r>
              <a:rPr lang="en-US"/>
              <a:t>: Requires careful tuning of eps and </a:t>
            </a:r>
            <a:r>
              <a:rPr lang="en-US" err="1"/>
              <a:t>min_samples</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b="1"/>
              <a:t>3. Random Forest Clustering</a:t>
            </a:r>
          </a:p>
          <a:p>
            <a:pPr lvl="1">
              <a:buFont typeface="Arial" panose="020B0604020202020204" pitchFamily="34" charset="0"/>
              <a:buChar char="•"/>
            </a:pPr>
            <a:r>
              <a:rPr lang="en-US" b="1"/>
              <a:t>Description</a:t>
            </a:r>
            <a:r>
              <a:rPr lang="en-US"/>
              <a:t>: Uses a </a:t>
            </a:r>
            <a:r>
              <a:rPr lang="en-US" b="1"/>
              <a:t>proximity matrix</a:t>
            </a:r>
            <a:r>
              <a:rPr lang="en-US"/>
              <a:t> from decision trees to cluster data.</a:t>
            </a:r>
          </a:p>
          <a:p>
            <a:pPr lvl="1">
              <a:buFont typeface="Arial" panose="020B0604020202020204" pitchFamily="34" charset="0"/>
              <a:buChar char="•"/>
            </a:pPr>
            <a:r>
              <a:rPr lang="en-US" b="1"/>
              <a:t>Key Parameters</a:t>
            </a:r>
            <a:r>
              <a:rPr lang="en-US"/>
              <a:t>: Number of trees and distance threshold.</a:t>
            </a:r>
          </a:p>
          <a:p>
            <a:pPr lvl="1">
              <a:buFont typeface="Arial" panose="020B0604020202020204" pitchFamily="34" charset="0"/>
              <a:buChar char="•"/>
            </a:pPr>
            <a:r>
              <a:rPr lang="en-US" b="1"/>
              <a:t>Strengths</a:t>
            </a:r>
            <a:r>
              <a:rPr lang="en-US"/>
              <a:t>: Handles </a:t>
            </a:r>
            <a:r>
              <a:rPr lang="en-US" b="1"/>
              <a:t>complex structures</a:t>
            </a:r>
            <a:r>
              <a:rPr lang="en-US"/>
              <a:t> and is interpretable.</a:t>
            </a:r>
          </a:p>
          <a:p>
            <a:pPr lvl="1">
              <a:buFont typeface="Arial" panose="020B0604020202020204" pitchFamily="34" charset="0"/>
              <a:buChar char="•"/>
            </a:pPr>
            <a:r>
              <a:rPr lang="en-US" b="1"/>
              <a:t>Weaknesses</a:t>
            </a:r>
            <a:r>
              <a:rPr lang="en-US"/>
              <a:t>: </a:t>
            </a:r>
            <a:r>
              <a:rPr lang="en-US" b="1"/>
              <a:t>Computationally intensive</a:t>
            </a:r>
            <a:r>
              <a:rPr lang="en-US"/>
              <a:t> and depends on synthetic labels.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We applied </a:t>
            </a:r>
            <a:r>
              <a:rPr lang="en-US" b="1"/>
              <a:t>PCA</a:t>
            </a:r>
            <a:r>
              <a:rPr lang="en-US"/>
              <a:t> to all methods for easier visualization.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F642E26-6678-A04A-823D-B0CD49F77A39}" type="slidenum">
              <a:rPr lang="en-US" smtClean="0"/>
              <a:t>14</a:t>
            </a:fld>
            <a:endParaRPr lang="en-US"/>
          </a:p>
        </p:txBody>
      </p:sp>
    </p:spTree>
    <p:extLst>
      <p:ext uri="{BB962C8B-B14F-4D97-AF65-F5344CB8AC3E}">
        <p14:creationId xmlns:p14="http://schemas.microsoft.com/office/powerpoint/2010/main" val="3198272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metrics help us understand how well the data points are grouped into clusters and how distinct the clusters are from each other.</a:t>
            </a:r>
          </a:p>
          <a:p>
            <a:endParaRPr lang="en-US" dirty="0"/>
          </a:p>
        </p:txBody>
      </p:sp>
      <p:sp>
        <p:nvSpPr>
          <p:cNvPr id="4" name="Slide Number Placeholder 3"/>
          <p:cNvSpPr>
            <a:spLocks noGrp="1"/>
          </p:cNvSpPr>
          <p:nvPr>
            <p:ph type="sldNum" sz="quarter" idx="5"/>
          </p:nvPr>
        </p:nvSpPr>
        <p:spPr/>
        <p:txBody>
          <a:bodyPr/>
          <a:lstStyle/>
          <a:p>
            <a:fld id="{0F642E26-6678-A04A-823D-B0CD49F77A39}" type="slidenum">
              <a:rPr lang="en-US" smtClean="0"/>
              <a:t>15</a:t>
            </a:fld>
            <a:endParaRPr lang="en-US"/>
          </a:p>
        </p:txBody>
      </p:sp>
    </p:spTree>
    <p:extLst>
      <p:ext uri="{BB962C8B-B14F-4D97-AF65-F5344CB8AC3E}">
        <p14:creationId xmlns:p14="http://schemas.microsoft.com/office/powerpoint/2010/main" val="291557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Clustering Algorithm</a:t>
            </a:r>
            <a:r>
              <a:rPr lang="en-US"/>
              <a:t>:</a:t>
            </a:r>
          </a:p>
          <a:p>
            <a:pPr lvl="1">
              <a:buFont typeface="Arial" panose="020B0604020202020204" pitchFamily="34" charset="0"/>
              <a:buChar char="•"/>
            </a:pPr>
            <a:r>
              <a:rPr lang="en-US" b="1" err="1"/>
              <a:t>KMeans</a:t>
            </a:r>
            <a:r>
              <a:rPr lang="en-US"/>
              <a:t> groups data into distinct clusters by minimizing the </a:t>
            </a:r>
            <a:r>
              <a:rPr lang="en-US" b="1"/>
              <a:t>variance</a:t>
            </a:r>
            <a:r>
              <a:rPr lang="en-US"/>
              <a:t> within each cluster.</a:t>
            </a:r>
          </a:p>
          <a:p>
            <a:r>
              <a:rPr lang="en-US" b="1"/>
              <a:t>Goal</a:t>
            </a:r>
            <a:r>
              <a:rPr lang="en-US"/>
              <a:t>:</a:t>
            </a:r>
          </a:p>
          <a:p>
            <a:pPr lvl="1">
              <a:buFont typeface="Arial" panose="020B0604020202020204" pitchFamily="34" charset="0"/>
              <a:buChar char="•"/>
            </a:pPr>
            <a:r>
              <a:rPr lang="en-US"/>
              <a:t>Identify the </a:t>
            </a:r>
            <a:r>
              <a:rPr lang="en-US" b="1"/>
              <a:t>optimal number of clusters</a:t>
            </a:r>
            <a:r>
              <a:rPr lang="en-US"/>
              <a:t> by analyzing the </a:t>
            </a:r>
            <a:r>
              <a:rPr lang="en-US" b="1"/>
              <a:t>inertia</a:t>
            </a:r>
            <a:r>
              <a:rPr lang="en-US"/>
              <a:t> (sum of squared distances to cluster centers).</a:t>
            </a:r>
          </a:p>
          <a:p>
            <a:r>
              <a:rPr lang="en-US" b="1"/>
              <a:t>Elbow Method</a:t>
            </a:r>
            <a:r>
              <a:rPr lang="en-US"/>
              <a:t>:</a:t>
            </a:r>
          </a:p>
          <a:p>
            <a:pPr lvl="1">
              <a:buFont typeface="Arial" panose="020B0604020202020204" pitchFamily="34" charset="0"/>
              <a:buChar char="•"/>
            </a:pPr>
            <a:r>
              <a:rPr lang="en-US"/>
              <a:t>We plotted </a:t>
            </a:r>
            <a:r>
              <a:rPr lang="en-US" b="1"/>
              <a:t>Inertia vs. Number of Clusters</a:t>
            </a:r>
            <a:r>
              <a:rPr lang="en-US"/>
              <a:t>.</a:t>
            </a:r>
          </a:p>
          <a:p>
            <a:pPr lvl="1">
              <a:buFont typeface="Arial" panose="020B0604020202020204" pitchFamily="34" charset="0"/>
              <a:buChar char="•"/>
            </a:pPr>
            <a:r>
              <a:rPr lang="en-US"/>
              <a:t>The </a:t>
            </a:r>
            <a:r>
              <a:rPr lang="en-US" b="1"/>
              <a:t>elbow point</a:t>
            </a:r>
            <a:r>
              <a:rPr lang="en-US"/>
              <a:t> occurs at </a:t>
            </a:r>
            <a:r>
              <a:rPr lang="en-US" b="1"/>
              <a:t>4 clusters</a:t>
            </a:r>
            <a:r>
              <a:rPr lang="en-US"/>
              <a:t>, where the inertia curve starts to flatten.</a:t>
            </a:r>
          </a:p>
          <a:p>
            <a:pPr lvl="1">
              <a:buFont typeface="Arial" panose="020B0604020202020204" pitchFamily="34" charset="0"/>
              <a:buChar char="•"/>
            </a:pPr>
            <a:r>
              <a:rPr lang="en-US"/>
              <a:t>This suggests that </a:t>
            </a:r>
            <a:r>
              <a:rPr lang="en-US" b="1"/>
              <a:t>4 clusters</a:t>
            </a:r>
            <a:r>
              <a:rPr lang="en-US"/>
              <a:t> is the optimal choice.</a:t>
            </a:r>
          </a:p>
          <a:p>
            <a:pPr lvl="1">
              <a:buFont typeface="Arial" panose="020B0604020202020204" pitchFamily="34" charset="0"/>
              <a:buChar char="•"/>
            </a:pPr>
            <a:endParaRPr lang="en-US"/>
          </a:p>
          <a:p>
            <a:r>
              <a:rPr lang="en-US"/>
              <a:t>"On the right, you can see the elbow point marked with a red dashed line, clearly showing where adding more clusters stops significantly reducing inertia."</a:t>
            </a:r>
          </a:p>
          <a:p>
            <a:endParaRPr lang="en-US"/>
          </a:p>
        </p:txBody>
      </p:sp>
      <p:sp>
        <p:nvSpPr>
          <p:cNvPr id="4" name="Slide Number Placeholder 3"/>
          <p:cNvSpPr>
            <a:spLocks noGrp="1"/>
          </p:cNvSpPr>
          <p:nvPr>
            <p:ph type="sldNum" sz="quarter" idx="5"/>
          </p:nvPr>
        </p:nvSpPr>
        <p:spPr/>
        <p:txBody>
          <a:bodyPr/>
          <a:lstStyle/>
          <a:p>
            <a:fld id="{0F642E26-6678-A04A-823D-B0CD49F77A39}" type="slidenum">
              <a:rPr lang="en-US" smtClean="0"/>
              <a:t>16</a:t>
            </a:fld>
            <a:endParaRPr lang="en-US"/>
          </a:p>
        </p:txBody>
      </p:sp>
    </p:spTree>
    <p:extLst>
      <p:ext uri="{BB962C8B-B14F-4D97-AF65-F5344CB8AC3E}">
        <p14:creationId xmlns:p14="http://schemas.microsoft.com/office/powerpoint/2010/main" val="1154762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explains how we used the </a:t>
            </a:r>
            <a:r>
              <a:rPr lang="en-US" b="1" dirty="0"/>
              <a:t>DBSCAN method</a:t>
            </a:r>
            <a:r>
              <a:rPr lang="en-US" dirty="0"/>
              <a:t> to identify clusters by determining the optimal eps (epsilon) parameter.”</a:t>
            </a:r>
          </a:p>
          <a:p>
            <a:endParaRPr lang="en-US" dirty="0"/>
          </a:p>
          <a:p>
            <a:r>
              <a:rPr lang="en-US" b="1" dirty="0"/>
              <a:t>Purpose</a:t>
            </a:r>
            <a:r>
              <a:rPr lang="en-US" dirty="0"/>
              <a:t>:</a:t>
            </a:r>
          </a:p>
          <a:p>
            <a:pPr lvl="1">
              <a:buFont typeface="Arial" panose="020B0604020202020204" pitchFamily="34" charset="0"/>
              <a:buChar char="•"/>
            </a:pPr>
            <a:r>
              <a:rPr lang="en-US" dirty="0"/>
              <a:t>The goal is to find the </a:t>
            </a:r>
            <a:r>
              <a:rPr lang="en-US" b="1" dirty="0"/>
              <a:t>optimal eps value</a:t>
            </a:r>
            <a:r>
              <a:rPr lang="en-US" dirty="0"/>
              <a:t>, which controls the neighborhood size for clustering.</a:t>
            </a:r>
          </a:p>
          <a:p>
            <a:r>
              <a:rPr lang="en-US" b="1" dirty="0"/>
              <a:t>5-NN Distance Calculation</a:t>
            </a:r>
            <a:r>
              <a:rPr lang="en-US" dirty="0"/>
              <a:t>:</a:t>
            </a:r>
          </a:p>
          <a:p>
            <a:pPr lvl="1">
              <a:buFont typeface="Arial" panose="020B0604020202020204" pitchFamily="34" charset="0"/>
              <a:buChar char="•"/>
            </a:pPr>
            <a:r>
              <a:rPr lang="en-US" dirty="0"/>
              <a:t>For each data point, we calculate the distance to its </a:t>
            </a:r>
            <a:r>
              <a:rPr lang="en-US" b="1" dirty="0"/>
              <a:t>5th nearest neighbor</a:t>
            </a:r>
            <a:r>
              <a:rPr lang="en-US" dirty="0"/>
              <a:t>.</a:t>
            </a:r>
          </a:p>
          <a:p>
            <a:pPr lvl="1">
              <a:buFont typeface="Arial" panose="020B0604020202020204" pitchFamily="34" charset="0"/>
              <a:buChar char="•"/>
            </a:pPr>
            <a:r>
              <a:rPr lang="en-US" dirty="0"/>
              <a:t>These distances are then </a:t>
            </a:r>
            <a:r>
              <a:rPr lang="en-US" b="1" dirty="0"/>
              <a:t>sorted in ascending order</a:t>
            </a:r>
            <a:r>
              <a:rPr lang="en-US" dirty="0"/>
              <a:t>.</a:t>
            </a:r>
          </a:p>
          <a:p>
            <a:r>
              <a:rPr lang="en-US" b="1" dirty="0"/>
              <a:t>Key Observations</a:t>
            </a:r>
            <a:r>
              <a:rPr lang="en-US" dirty="0"/>
              <a:t>:</a:t>
            </a:r>
          </a:p>
          <a:p>
            <a:pPr lvl="1">
              <a:buFont typeface="Arial" panose="020B0604020202020204" pitchFamily="34" charset="0"/>
              <a:buChar char="•"/>
            </a:pPr>
            <a:r>
              <a:rPr lang="en-US" dirty="0"/>
              <a:t>The </a:t>
            </a:r>
            <a:r>
              <a:rPr lang="en-US" b="1" dirty="0"/>
              <a:t>elbow point</a:t>
            </a:r>
            <a:r>
              <a:rPr lang="en-US" dirty="0"/>
              <a:t> on the 5-NN Distance Graph indicates where the distances start to rise steeply.</a:t>
            </a:r>
          </a:p>
          <a:p>
            <a:pPr lvl="1">
              <a:buFont typeface="Arial" panose="020B0604020202020204" pitchFamily="34" charset="0"/>
              <a:buChar char="•"/>
            </a:pPr>
            <a:r>
              <a:rPr lang="en-US" dirty="0"/>
              <a:t>In our graph, the sharp bend happens between </a:t>
            </a:r>
            <a:r>
              <a:rPr lang="en-US" b="1" dirty="0"/>
              <a:t>0.2 and 0.3</a:t>
            </a:r>
            <a:r>
              <a:rPr lang="en-US" dirty="0"/>
              <a:t> on the Y-axis. This helps us determine a suitable eps value for DBSCAN.</a:t>
            </a:r>
          </a:p>
          <a:p>
            <a:pPr lvl="1">
              <a:buFont typeface="Arial" panose="020B0604020202020204" pitchFamily="34" charset="0"/>
              <a:buChar char="•"/>
            </a:pPr>
            <a:endParaRPr lang="en-US" dirty="0"/>
          </a:p>
          <a:p>
            <a:pPr lvl="0">
              <a:buFont typeface="Arial" panose="020B0604020202020204" pitchFamily="34" charset="0"/>
              <a:buChar char="•"/>
            </a:pPr>
            <a:r>
              <a:rPr lang="en-US" dirty="0"/>
              <a:t>By selecting eps around this elbow point, we ensure that DBSCAN can effectively identify clusters and distinguish noise.</a:t>
            </a:r>
          </a:p>
          <a:p>
            <a:endParaRPr lang="en-US" dirty="0"/>
          </a:p>
        </p:txBody>
      </p:sp>
      <p:sp>
        <p:nvSpPr>
          <p:cNvPr id="4" name="Slide Number Placeholder 3"/>
          <p:cNvSpPr>
            <a:spLocks noGrp="1"/>
          </p:cNvSpPr>
          <p:nvPr>
            <p:ph type="sldNum" sz="quarter" idx="5"/>
          </p:nvPr>
        </p:nvSpPr>
        <p:spPr/>
        <p:txBody>
          <a:bodyPr/>
          <a:lstStyle/>
          <a:p>
            <a:fld id="{0F642E26-6678-A04A-823D-B0CD49F77A39}" type="slidenum">
              <a:rPr lang="en-US" smtClean="0"/>
              <a:t>17</a:t>
            </a:fld>
            <a:endParaRPr lang="en-US"/>
          </a:p>
        </p:txBody>
      </p:sp>
    </p:spTree>
    <p:extLst>
      <p:ext uri="{BB962C8B-B14F-4D97-AF65-F5344CB8AC3E}">
        <p14:creationId xmlns:p14="http://schemas.microsoft.com/office/powerpoint/2010/main" val="3095772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results of </a:t>
            </a:r>
            <a:r>
              <a:rPr lang="en-US" b="1" dirty="0"/>
              <a:t>DBSCAN hyperparameter tuning</a:t>
            </a:r>
            <a:r>
              <a:rPr lang="en-US" dirty="0"/>
              <a:t> using eps and </a:t>
            </a:r>
            <a:r>
              <a:rPr lang="en-US" dirty="0" err="1"/>
              <a:t>min_samples</a:t>
            </a:r>
            <a:r>
              <a:rPr lang="en-US" dirty="0"/>
              <a:t>. The heatmap on the left displays the </a:t>
            </a:r>
            <a:r>
              <a:rPr lang="en-US" b="1" dirty="0"/>
              <a:t>number of clusters detected</a:t>
            </a:r>
            <a:r>
              <a:rPr lang="en-US" dirty="0"/>
              <a:t> for different combinations of eps and </a:t>
            </a:r>
            <a:r>
              <a:rPr lang="en-US" dirty="0" err="1"/>
              <a:t>min_samples</a:t>
            </a:r>
            <a:r>
              <a:rPr lang="en-US" dirty="0"/>
              <a:t>. In this heatmap, </a:t>
            </a:r>
            <a:r>
              <a:rPr lang="en-US" b="1" dirty="0"/>
              <a:t>red areas</a:t>
            </a:r>
            <a:r>
              <a:rPr lang="en-US" dirty="0"/>
              <a:t> indicate more clusters, while </a:t>
            </a:r>
            <a:r>
              <a:rPr lang="en-US" b="1" dirty="0"/>
              <a:t>blue areas</a:t>
            </a:r>
            <a:r>
              <a:rPr lang="en-US" dirty="0"/>
              <a:t> indicate fewer clusters. We observe that smaller eps values and lower </a:t>
            </a:r>
            <a:r>
              <a:rPr lang="en-US" dirty="0" err="1"/>
              <a:t>min_samples</a:t>
            </a:r>
            <a:r>
              <a:rPr lang="en-US" dirty="0"/>
              <a:t> produce more clusters, while larger eps values result in fewer clusters.</a:t>
            </a:r>
          </a:p>
          <a:p>
            <a:r>
              <a:rPr lang="en-US" dirty="0"/>
              <a:t>The heatmap on the right shows the </a:t>
            </a:r>
            <a:r>
              <a:rPr lang="en-US" b="1" dirty="0"/>
              <a:t>Silhouette Scores</a:t>
            </a:r>
            <a:r>
              <a:rPr lang="en-US" dirty="0"/>
              <a:t>, which measure clustering quality. Higher scores, shown in </a:t>
            </a:r>
            <a:r>
              <a:rPr lang="en-US" b="1" dirty="0"/>
              <a:t>red</a:t>
            </a:r>
            <a:r>
              <a:rPr lang="en-US" dirty="0"/>
              <a:t>, indicate better-defined clusters. The best scores are achieved with </a:t>
            </a:r>
            <a:r>
              <a:rPr lang="en-US" b="1" dirty="0"/>
              <a:t>eps between 0.3 and 0.37</a:t>
            </a:r>
            <a:r>
              <a:rPr lang="en-US" dirty="0"/>
              <a:t> and </a:t>
            </a:r>
            <a:r>
              <a:rPr lang="en-US" b="1" dirty="0" err="1"/>
              <a:t>min_samples</a:t>
            </a:r>
            <a:r>
              <a:rPr lang="en-US" b="1" dirty="0"/>
              <a:t> between 4 and 6</a:t>
            </a:r>
            <a:r>
              <a:rPr lang="en-US" dirty="0"/>
              <a:t>. By combining these insights, we can select the </a:t>
            </a:r>
            <a:r>
              <a:rPr lang="en-US" b="1" dirty="0"/>
              <a:t>optimal parameters</a:t>
            </a:r>
            <a:r>
              <a:rPr lang="en-US" dirty="0"/>
              <a:t> for DBSCAN to balance the number of clusters and clustering quality.</a:t>
            </a:r>
          </a:p>
          <a:p>
            <a:endParaRPr lang="en-US" dirty="0"/>
          </a:p>
          <a:p>
            <a:endParaRPr lang="en-US" dirty="0"/>
          </a:p>
        </p:txBody>
      </p:sp>
      <p:sp>
        <p:nvSpPr>
          <p:cNvPr id="4" name="Slide Number Placeholder 3"/>
          <p:cNvSpPr>
            <a:spLocks noGrp="1"/>
          </p:cNvSpPr>
          <p:nvPr>
            <p:ph type="sldNum" sz="quarter" idx="5"/>
          </p:nvPr>
        </p:nvSpPr>
        <p:spPr/>
        <p:txBody>
          <a:bodyPr/>
          <a:lstStyle/>
          <a:p>
            <a:fld id="{0F642E26-6678-A04A-823D-B0CD49F77A39}" type="slidenum">
              <a:rPr lang="en-US" smtClean="0"/>
              <a:t>18</a:t>
            </a:fld>
            <a:endParaRPr lang="en-US"/>
          </a:p>
        </p:txBody>
      </p:sp>
    </p:spTree>
    <p:extLst>
      <p:ext uri="{BB962C8B-B14F-4D97-AF65-F5344CB8AC3E}">
        <p14:creationId xmlns:p14="http://schemas.microsoft.com/office/powerpoint/2010/main" val="2883580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outline the </a:t>
            </a:r>
            <a:r>
              <a:rPr lang="en-US" b="1" dirty="0"/>
              <a:t>Random Forest Clustering</a:t>
            </a:r>
            <a:r>
              <a:rPr lang="en-US" dirty="0"/>
              <a:t> process and the selected features.</a:t>
            </a:r>
          </a:p>
          <a:p>
            <a:r>
              <a:rPr lang="en-US" dirty="0"/>
              <a:t>We used a </a:t>
            </a:r>
            <a:r>
              <a:rPr lang="en-US" b="1" dirty="0"/>
              <a:t>Random Forest Classifier</a:t>
            </a:r>
            <a:r>
              <a:rPr lang="en-US" dirty="0"/>
              <a:t> with synthetic labels from </a:t>
            </a:r>
            <a:r>
              <a:rPr lang="en-US" b="1" dirty="0"/>
              <a:t>Agglomerative Clustering</a:t>
            </a:r>
            <a:r>
              <a:rPr lang="en-US" dirty="0"/>
              <a:t> to define </a:t>
            </a:r>
            <a:r>
              <a:rPr lang="en-US" b="1" dirty="0"/>
              <a:t>4 clusters</a:t>
            </a:r>
            <a:r>
              <a:rPr lang="en-US" dirty="0"/>
              <a:t>. The steps involved were:</a:t>
            </a:r>
          </a:p>
          <a:p>
            <a:pPr>
              <a:buFont typeface="+mj-lt"/>
              <a:buAutoNum type="arabicPeriod"/>
            </a:pPr>
            <a:r>
              <a:rPr lang="en-US" b="1" dirty="0"/>
              <a:t>Generate synthetic labels</a:t>
            </a:r>
            <a:r>
              <a:rPr lang="en-US" dirty="0"/>
              <a:t> using Agglomerative Clustering.</a:t>
            </a:r>
          </a:p>
          <a:p>
            <a:pPr>
              <a:buFont typeface="+mj-lt"/>
              <a:buAutoNum type="arabicPeriod"/>
            </a:pPr>
            <a:r>
              <a:rPr lang="en-US" b="1" dirty="0"/>
              <a:t>Train Random Forest</a:t>
            </a:r>
            <a:r>
              <a:rPr lang="en-US" dirty="0"/>
              <a:t> to determine feature importance.</a:t>
            </a:r>
          </a:p>
          <a:p>
            <a:pPr>
              <a:buFont typeface="+mj-lt"/>
              <a:buAutoNum type="arabicPeriod"/>
            </a:pPr>
            <a:r>
              <a:rPr lang="en-US" b="1" dirty="0"/>
              <a:t>Compute the proximity matrix</a:t>
            </a:r>
            <a:r>
              <a:rPr lang="en-US" dirty="0"/>
              <a:t> from the Random Forest.</a:t>
            </a:r>
          </a:p>
          <a:p>
            <a:pPr>
              <a:buFont typeface="+mj-lt"/>
              <a:buAutoNum type="arabicPeriod"/>
            </a:pPr>
            <a:r>
              <a:rPr lang="en-US" b="1" dirty="0"/>
              <a:t>Apply Hierarchical Clustering</a:t>
            </a:r>
            <a:r>
              <a:rPr lang="en-US" dirty="0"/>
              <a:t> using this matrix.</a:t>
            </a:r>
          </a:p>
          <a:p>
            <a:r>
              <a:rPr lang="en-US" dirty="0"/>
              <a:t>For </a:t>
            </a:r>
            <a:r>
              <a:rPr lang="en-US" b="1" dirty="0"/>
              <a:t>feature selection</a:t>
            </a:r>
            <a:r>
              <a:rPr lang="en-US" dirty="0"/>
              <a:t>, the top 2 features identified were </a:t>
            </a:r>
            <a:r>
              <a:rPr lang="en-US" b="1" dirty="0" err="1"/>
              <a:t>norm_SLV</a:t>
            </a:r>
            <a:r>
              <a:rPr lang="en-US" dirty="0"/>
              <a:t> (Normalized Silver Price) and </a:t>
            </a:r>
            <a:r>
              <a:rPr lang="en-US" b="1" dirty="0" err="1"/>
              <a:t>norm_USO</a:t>
            </a:r>
            <a:r>
              <a:rPr lang="en-US" dirty="0"/>
              <a:t> (Normalized Crude Oil Price). These features were chosen based on their </a:t>
            </a:r>
            <a:r>
              <a:rPr lang="en-US" b="1" dirty="0"/>
              <a:t>importance scores</a:t>
            </a:r>
            <a:r>
              <a:rPr lang="en-US" dirty="0"/>
              <a:t> from the Random Forest model.</a:t>
            </a:r>
          </a:p>
          <a:p>
            <a:r>
              <a:rPr lang="en-US" dirty="0"/>
              <a:t>This process helped us identify key features driving the clustering results.</a:t>
            </a:r>
          </a:p>
          <a:p>
            <a:endParaRPr lang="en-US" dirty="0"/>
          </a:p>
          <a:p>
            <a:endParaRPr lang="en-US" dirty="0"/>
          </a:p>
        </p:txBody>
      </p:sp>
      <p:sp>
        <p:nvSpPr>
          <p:cNvPr id="4" name="Slide Number Placeholder 3"/>
          <p:cNvSpPr>
            <a:spLocks noGrp="1"/>
          </p:cNvSpPr>
          <p:nvPr>
            <p:ph type="sldNum" sz="quarter" idx="5"/>
          </p:nvPr>
        </p:nvSpPr>
        <p:spPr/>
        <p:txBody>
          <a:bodyPr/>
          <a:lstStyle/>
          <a:p>
            <a:fld id="{0F642E26-6678-A04A-823D-B0CD49F77A39}" type="slidenum">
              <a:rPr lang="en-US" smtClean="0"/>
              <a:t>19</a:t>
            </a:fld>
            <a:endParaRPr lang="en-US"/>
          </a:p>
        </p:txBody>
      </p:sp>
    </p:spTree>
    <p:extLst>
      <p:ext uri="{BB962C8B-B14F-4D97-AF65-F5344CB8AC3E}">
        <p14:creationId xmlns:p14="http://schemas.microsoft.com/office/powerpoint/2010/main" val="485191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90B0B-7AE0-9F0C-4694-FD7304DD9A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A0D6BA-1F59-3F98-AB06-1621DA67D8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63A16D-0970-9021-B3A6-0C13FBFF23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slide presents the clustering results for the three methods we used: </a:t>
            </a:r>
            <a:r>
              <a:rPr lang="en-US" b="1" err="1"/>
              <a:t>KMeans</a:t>
            </a:r>
            <a:r>
              <a:rPr lang="en-US" b="1"/>
              <a:t>, DBSCAN, and Random Forest Clustering</a:t>
            </a:r>
            <a:r>
              <a:rPr lang="en-US"/>
              <a:t>. Each plot shows the clusters visualized using </a:t>
            </a:r>
            <a:r>
              <a:rPr lang="en-US" b="1"/>
              <a:t>PCA components</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r>
              <a:rPr lang="en-US"/>
              <a:t>showing results and talking about results for others.</a:t>
            </a:r>
            <a:br>
              <a:rPr lang="en-US"/>
            </a:br>
            <a:br>
              <a:rPr lang="en-US"/>
            </a:br>
            <a:r>
              <a:rPr lang="en-US"/>
              <a:t>Based on the results, </a:t>
            </a:r>
            <a:r>
              <a:rPr lang="en-US" b="1"/>
              <a:t>Random Forest Clustering</a:t>
            </a:r>
            <a:r>
              <a:rPr lang="en-US"/>
              <a:t> achieved the </a:t>
            </a:r>
            <a:r>
              <a:rPr lang="en-US" b="1"/>
              <a:t>highest Silhouette Score</a:t>
            </a:r>
            <a:r>
              <a:rPr lang="en-US"/>
              <a:t> and the </a:t>
            </a:r>
            <a:r>
              <a:rPr lang="en-US" b="1"/>
              <a:t>lowest Davies-Bouldin Index</a:t>
            </a:r>
            <a:r>
              <a:rPr lang="en-US"/>
              <a:t>, indicating the best clustering performance. Therefore, </a:t>
            </a:r>
            <a:r>
              <a:rPr lang="en-US" b="1"/>
              <a:t>Random Forest Clustering</a:t>
            </a:r>
            <a:r>
              <a:rPr lang="en-US"/>
              <a:t> is the most suitable method for this dataset, as it captures complex relationships and produces well-defined clusters.</a:t>
            </a:r>
          </a:p>
          <a:p>
            <a:endParaRPr lang="en-US"/>
          </a:p>
          <a:p>
            <a:endParaRPr lang="en-US"/>
          </a:p>
        </p:txBody>
      </p:sp>
      <p:sp>
        <p:nvSpPr>
          <p:cNvPr id="4" name="Slide Number Placeholder 3">
            <a:extLst>
              <a:ext uri="{FF2B5EF4-FFF2-40B4-BE49-F238E27FC236}">
                <a16:creationId xmlns:a16="http://schemas.microsoft.com/office/drawing/2014/main" id="{60146B43-FA1B-297B-5456-55BF38083DE0}"/>
              </a:ext>
            </a:extLst>
          </p:cNvPr>
          <p:cNvSpPr>
            <a:spLocks noGrp="1"/>
          </p:cNvSpPr>
          <p:nvPr>
            <p:ph type="sldNum" sz="quarter" idx="5"/>
          </p:nvPr>
        </p:nvSpPr>
        <p:spPr/>
        <p:txBody>
          <a:bodyPr/>
          <a:lstStyle/>
          <a:p>
            <a:fld id="{0F642E26-6678-A04A-823D-B0CD49F77A39}" type="slidenum">
              <a:rPr lang="en-US" smtClean="0"/>
              <a:t>20</a:t>
            </a:fld>
            <a:endParaRPr lang="en-US"/>
          </a:p>
        </p:txBody>
      </p:sp>
    </p:spTree>
    <p:extLst>
      <p:ext uri="{BB962C8B-B14F-4D97-AF65-F5344CB8AC3E}">
        <p14:creationId xmlns:p14="http://schemas.microsoft.com/office/powerpoint/2010/main" val="1528706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figure shows the stylized price trends of Gold, Oil, and Silver over a ten-year period.</a:t>
            </a:r>
            <a:br>
              <a:rPr lang="en-US">
                <a:cs typeface="+mn-lt"/>
              </a:rPr>
            </a:br>
            <a:r>
              <a:rPr lang="en-US"/>
              <a:t> Gold has a large global market value—over 13 trillion dollars—and acts as a major safe-haven asset in times of economic stress.</a:t>
            </a:r>
            <a:br>
              <a:rPr lang="en-US">
                <a:cs typeface="+mn-lt"/>
              </a:rPr>
            </a:br>
            <a:r>
              <a:rPr lang="en-US"/>
              <a:t> Because gold responds to inflation, interest rates, and equity market volatility, it plays an essential role in portfolios and central bank reserves.</a:t>
            </a:r>
            <a:br>
              <a:rPr lang="en-US">
                <a:cs typeface="+mn-lt"/>
              </a:rPr>
            </a:br>
            <a:r>
              <a:rPr lang="en-US"/>
              <a:t> Understanding and predicting gold price movements is important not only for investors, but also for financial institutions that rely on stable risk management strategies.</a:t>
            </a:r>
            <a:br>
              <a:rPr lang="en-US">
                <a:cs typeface="+mn-lt"/>
              </a:rPr>
            </a:br>
            <a:r>
              <a:rPr lang="en-US"/>
              <a:t> The relationship between gold and other commodities—particularly oil and silver—is also crucial. That’s why our analysis focuses on uncovering patterns and associations across these markets.”</a:t>
            </a:r>
          </a:p>
        </p:txBody>
      </p:sp>
      <p:sp>
        <p:nvSpPr>
          <p:cNvPr id="4" name="Slide Number Placeholder 3"/>
          <p:cNvSpPr>
            <a:spLocks noGrp="1"/>
          </p:cNvSpPr>
          <p:nvPr>
            <p:ph type="sldNum" sz="quarter" idx="5"/>
          </p:nvPr>
        </p:nvSpPr>
        <p:spPr/>
        <p:txBody>
          <a:bodyPr/>
          <a:lstStyle/>
          <a:p>
            <a:fld id="{0F642E26-6678-A04A-823D-B0CD49F77A39}" type="slidenum">
              <a:rPr lang="en-US" smtClean="0"/>
              <a:t>3</a:t>
            </a:fld>
            <a:endParaRPr lang="en-US"/>
          </a:p>
        </p:txBody>
      </p:sp>
    </p:spTree>
    <p:extLst>
      <p:ext uri="{BB962C8B-B14F-4D97-AF65-F5344CB8AC3E}">
        <p14:creationId xmlns:p14="http://schemas.microsoft.com/office/powerpoint/2010/main" val="2924937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642E26-6678-A04A-823D-B0CD49F77A39}" type="slidenum">
              <a:rPr lang="en-US" smtClean="0"/>
              <a:t>21</a:t>
            </a:fld>
            <a:endParaRPr lang="en-US"/>
          </a:p>
        </p:txBody>
      </p:sp>
    </p:spTree>
    <p:extLst>
      <p:ext uri="{BB962C8B-B14F-4D97-AF65-F5344CB8AC3E}">
        <p14:creationId xmlns:p14="http://schemas.microsoft.com/office/powerpoint/2010/main" val="1169913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ADEBB-878F-A7F6-5C06-AD82F6B47A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C3EF8-1DE1-EB47-16A8-5D81BEA0DE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D4A7D-156C-4DDA-29D0-5DB92D372B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8157AA72-BE51-EF0A-22E4-37AEA5E7DDF0}"/>
              </a:ext>
            </a:extLst>
          </p:cNvPr>
          <p:cNvSpPr>
            <a:spLocks noGrp="1"/>
          </p:cNvSpPr>
          <p:nvPr>
            <p:ph type="sldNum" sz="quarter" idx="5"/>
          </p:nvPr>
        </p:nvSpPr>
        <p:spPr/>
        <p:txBody>
          <a:bodyPr/>
          <a:lstStyle/>
          <a:p>
            <a:fld id="{0F642E26-6678-A04A-823D-B0CD49F77A39}" type="slidenum">
              <a:rPr lang="en-US" smtClean="0"/>
              <a:t>22</a:t>
            </a:fld>
            <a:endParaRPr lang="en-US"/>
          </a:p>
        </p:txBody>
      </p:sp>
    </p:spTree>
    <p:extLst>
      <p:ext uri="{BB962C8B-B14F-4D97-AF65-F5344CB8AC3E}">
        <p14:creationId xmlns:p14="http://schemas.microsoft.com/office/powerpoint/2010/main" val="3313902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FAAF1-261D-2951-B59C-A0D069C23A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CCD0B7-51D6-5967-92AB-70D258D52C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04D5B-7080-FCAA-61CB-514E328D0F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A517951-C6E7-6CEB-C85F-1C32871AE217}"/>
              </a:ext>
            </a:extLst>
          </p:cNvPr>
          <p:cNvSpPr>
            <a:spLocks noGrp="1"/>
          </p:cNvSpPr>
          <p:nvPr>
            <p:ph type="sldNum" sz="quarter" idx="5"/>
          </p:nvPr>
        </p:nvSpPr>
        <p:spPr/>
        <p:txBody>
          <a:bodyPr/>
          <a:lstStyle/>
          <a:p>
            <a:fld id="{0F642E26-6678-A04A-823D-B0CD49F77A39}" type="slidenum">
              <a:rPr lang="en-US" smtClean="0"/>
              <a:t>23</a:t>
            </a:fld>
            <a:endParaRPr lang="en-US"/>
          </a:p>
        </p:txBody>
      </p:sp>
    </p:spTree>
    <p:extLst>
      <p:ext uri="{BB962C8B-B14F-4D97-AF65-F5344CB8AC3E}">
        <p14:creationId xmlns:p14="http://schemas.microsoft.com/office/powerpoint/2010/main" val="999897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E1E34-9045-C27D-DEB6-EA24A7DDA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7DB1F-502C-31D2-BA48-5D66772B65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48DBC3-E4E3-CA03-C69A-F1F6A17CA9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4454888-E3E6-7745-E7A9-9B4FDEB8D0F4}"/>
              </a:ext>
            </a:extLst>
          </p:cNvPr>
          <p:cNvSpPr>
            <a:spLocks noGrp="1"/>
          </p:cNvSpPr>
          <p:nvPr>
            <p:ph type="sldNum" sz="quarter" idx="5"/>
          </p:nvPr>
        </p:nvSpPr>
        <p:spPr/>
        <p:txBody>
          <a:bodyPr/>
          <a:lstStyle/>
          <a:p>
            <a:fld id="{0F642E26-6678-A04A-823D-B0CD49F77A39}" type="slidenum">
              <a:rPr lang="en-US" smtClean="0"/>
              <a:t>24</a:t>
            </a:fld>
            <a:endParaRPr lang="en-US"/>
          </a:p>
        </p:txBody>
      </p:sp>
    </p:spTree>
    <p:extLst>
      <p:ext uri="{BB962C8B-B14F-4D97-AF65-F5344CB8AC3E}">
        <p14:creationId xmlns:p14="http://schemas.microsoft.com/office/powerpoint/2010/main" val="36850892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5CDA6-D753-0E35-3865-702156DD3E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F06420-C772-4AD8-BF3D-A59F5604B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4308B-D094-9D16-C443-E647A6E502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75795D5-140C-E527-BDD8-18F46E06336F}"/>
              </a:ext>
            </a:extLst>
          </p:cNvPr>
          <p:cNvSpPr>
            <a:spLocks noGrp="1"/>
          </p:cNvSpPr>
          <p:nvPr>
            <p:ph type="sldNum" sz="quarter" idx="5"/>
          </p:nvPr>
        </p:nvSpPr>
        <p:spPr/>
        <p:txBody>
          <a:bodyPr/>
          <a:lstStyle/>
          <a:p>
            <a:fld id="{0F642E26-6678-A04A-823D-B0CD49F77A39}" type="slidenum">
              <a:rPr lang="en-US" smtClean="0"/>
              <a:t>25</a:t>
            </a:fld>
            <a:endParaRPr lang="en-US"/>
          </a:p>
        </p:txBody>
      </p:sp>
    </p:spTree>
    <p:extLst>
      <p:ext uri="{BB962C8B-B14F-4D97-AF65-F5344CB8AC3E}">
        <p14:creationId xmlns:p14="http://schemas.microsoft.com/office/powerpoint/2010/main" val="2127188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E1A96-DA30-3694-857D-25B0396C9F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9DA7B8-2648-EB3F-52B3-03C6C2FC94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EE6815-4BF2-1038-DF7B-99D270C29A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432060-E75B-B85A-F99A-3BB604B7B9C7}"/>
              </a:ext>
            </a:extLst>
          </p:cNvPr>
          <p:cNvSpPr>
            <a:spLocks noGrp="1"/>
          </p:cNvSpPr>
          <p:nvPr>
            <p:ph type="sldNum" sz="quarter" idx="5"/>
          </p:nvPr>
        </p:nvSpPr>
        <p:spPr/>
        <p:txBody>
          <a:bodyPr/>
          <a:lstStyle/>
          <a:p>
            <a:fld id="{0F642E26-6678-A04A-823D-B0CD49F77A39}" type="slidenum">
              <a:rPr lang="en-US" smtClean="0"/>
              <a:t>26</a:t>
            </a:fld>
            <a:endParaRPr lang="en-US"/>
          </a:p>
        </p:txBody>
      </p:sp>
    </p:spTree>
    <p:extLst>
      <p:ext uri="{BB962C8B-B14F-4D97-AF65-F5344CB8AC3E}">
        <p14:creationId xmlns:p14="http://schemas.microsoft.com/office/powerpoint/2010/main" val="2974392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AD9A2-B0B0-0D6E-9639-16E8262342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5D7347-D68B-556B-BD6A-CE11F14E60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478DC9-CC19-3E9B-184C-826C1185A6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53FEB32-1CA8-1DDE-EDD7-A3E217CCCDE3}"/>
              </a:ext>
            </a:extLst>
          </p:cNvPr>
          <p:cNvSpPr>
            <a:spLocks noGrp="1"/>
          </p:cNvSpPr>
          <p:nvPr>
            <p:ph type="sldNum" sz="quarter" idx="5"/>
          </p:nvPr>
        </p:nvSpPr>
        <p:spPr/>
        <p:txBody>
          <a:bodyPr/>
          <a:lstStyle/>
          <a:p>
            <a:fld id="{0F642E26-6678-A04A-823D-B0CD49F77A39}" type="slidenum">
              <a:rPr lang="en-US" smtClean="0"/>
              <a:t>27</a:t>
            </a:fld>
            <a:endParaRPr lang="en-US"/>
          </a:p>
        </p:txBody>
      </p:sp>
    </p:spTree>
    <p:extLst>
      <p:ext uri="{BB962C8B-B14F-4D97-AF65-F5344CB8AC3E}">
        <p14:creationId xmlns:p14="http://schemas.microsoft.com/office/powerpoint/2010/main" val="1471781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74676-2474-D76D-BDAE-94FBB03A8F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7541F-717D-2C3B-EA66-4CE7D925D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BE2B97-F831-C609-85F9-DFCFEABE9EE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E7194BE-ADB6-2932-9ADA-62CD26998D0F}"/>
              </a:ext>
            </a:extLst>
          </p:cNvPr>
          <p:cNvSpPr>
            <a:spLocks noGrp="1"/>
          </p:cNvSpPr>
          <p:nvPr>
            <p:ph type="sldNum" sz="quarter" idx="5"/>
          </p:nvPr>
        </p:nvSpPr>
        <p:spPr/>
        <p:txBody>
          <a:bodyPr/>
          <a:lstStyle/>
          <a:p>
            <a:fld id="{0F642E26-6678-A04A-823D-B0CD49F77A39}" type="slidenum">
              <a:rPr lang="en-US" smtClean="0"/>
              <a:t>28</a:t>
            </a:fld>
            <a:endParaRPr lang="en-US"/>
          </a:p>
        </p:txBody>
      </p:sp>
    </p:spTree>
    <p:extLst>
      <p:ext uri="{BB962C8B-B14F-4D97-AF65-F5344CB8AC3E}">
        <p14:creationId xmlns:p14="http://schemas.microsoft.com/office/powerpoint/2010/main" val="1141378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E562E50-9483-F145-B583-321D1C4CA978}" type="slidenum">
              <a:rPr lang="en-US" smtClean="0"/>
              <a:t>29</a:t>
            </a:fld>
            <a:endParaRPr lang="en-US"/>
          </a:p>
        </p:txBody>
      </p:sp>
    </p:spTree>
    <p:extLst>
      <p:ext uri="{BB962C8B-B14F-4D97-AF65-F5344CB8AC3E}">
        <p14:creationId xmlns:p14="http://schemas.microsoft.com/office/powerpoint/2010/main" val="1195911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heatmap summarizes how gold interacts with other key financial variables.</a:t>
            </a:r>
            <a:br>
              <a:rPr lang="en-US">
                <a:cs typeface="+mn-lt"/>
              </a:rPr>
            </a:br>
            <a:r>
              <a:rPr lang="en-US"/>
              <a:t> Gold is strongly correlated with silver, reflecting their close movement within the precious-metals sector.</a:t>
            </a:r>
            <a:br>
              <a:rPr lang="en-US">
                <a:cs typeface="+mn-lt"/>
              </a:rPr>
            </a:br>
            <a:r>
              <a:rPr lang="en-US"/>
              <a:t> Oil, the stock market, and the EUR/USD exchange rate also show meaningful linkages.</a:t>
            </a:r>
            <a:br>
              <a:rPr lang="en-US">
                <a:cs typeface="+mn-lt"/>
              </a:rPr>
            </a:br>
            <a:r>
              <a:rPr lang="en-US"/>
              <a:t> These relationships reveal why gold prices behave the way they do and highlight which variables are most relevant for prediction.</a:t>
            </a:r>
            <a:br>
              <a:rPr lang="en-US">
                <a:cs typeface="+mn-lt"/>
              </a:rPr>
            </a:br>
            <a:r>
              <a:rPr lang="en-US"/>
              <a:t> The challenge comes from the fact that all of these drivers change simultaneously, making gold movements complex and highly interdependent.”</a:t>
            </a:r>
          </a:p>
        </p:txBody>
      </p:sp>
      <p:sp>
        <p:nvSpPr>
          <p:cNvPr id="4" name="Slide Number Placeholder 3"/>
          <p:cNvSpPr>
            <a:spLocks noGrp="1"/>
          </p:cNvSpPr>
          <p:nvPr>
            <p:ph type="sldNum" sz="quarter" idx="5"/>
          </p:nvPr>
        </p:nvSpPr>
        <p:spPr/>
        <p:txBody>
          <a:bodyPr/>
          <a:lstStyle/>
          <a:p>
            <a:fld id="{0F642E26-6678-A04A-823D-B0CD49F77A39}" type="slidenum">
              <a:rPr lang="en-US" smtClean="0"/>
              <a:t>4</a:t>
            </a:fld>
            <a:endParaRPr lang="en-US"/>
          </a:p>
        </p:txBody>
      </p:sp>
    </p:spTree>
    <p:extLst>
      <p:ext uri="{BB962C8B-B14F-4D97-AF65-F5344CB8AC3E}">
        <p14:creationId xmlns:p14="http://schemas.microsoft.com/office/powerpoint/2010/main" val="3733352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this slide, I highlight the financial variables that provide meaningful information about gold price dynamics.</a:t>
            </a:r>
            <a:br>
              <a:rPr lang="en-US">
                <a:cs typeface="+mn-lt"/>
              </a:rPr>
            </a:br>
            <a:r>
              <a:rPr lang="en-US"/>
              <a:t> First, silver shows the closest overall alignment with gold, which is visible both in the heatmap and the scatter-plot matrix. This is expected because precious metals often respond similarly to global uncertainty and investment flows.</a:t>
            </a:r>
          </a:p>
          <a:p>
            <a:r>
              <a:rPr lang="en-US"/>
              <a:t>Oil works differently—it influences gold mainly through inflation expectations. When oil prices rise, production and transportation costs increase, leading investors toward gold as an inflation hedge.</a:t>
            </a:r>
          </a:p>
          <a:p>
            <a:r>
              <a:rPr lang="en-US"/>
              <a:t>The S&amp;P 500 captures market sentiment. During market downturns, investors often shift from equities into safer assets like gold.</a:t>
            </a:r>
          </a:p>
          <a:p>
            <a:r>
              <a:rPr lang="en-US"/>
              <a:t>Finally, since gold is denominated in U.S. dollars, the EUR/USD exchange rate matters: a weaker dollar tends to push gold upward.</a:t>
            </a:r>
          </a:p>
          <a:p>
            <a:r>
              <a:rPr lang="en-US"/>
              <a:t>Together, these features give us a multi-dimensional view of the macroeconomic forces shaping gold behavior.”</a:t>
            </a:r>
          </a:p>
          <a:p>
            <a:endParaRPr lang="en-US" b="1">
              <a:latin typeface="Calibri"/>
              <a:ea typeface="Calibri"/>
              <a:cs typeface="Calibri"/>
            </a:endParaRPr>
          </a:p>
        </p:txBody>
      </p:sp>
      <p:sp>
        <p:nvSpPr>
          <p:cNvPr id="4" name="Slide Number Placeholder 3"/>
          <p:cNvSpPr>
            <a:spLocks noGrp="1"/>
          </p:cNvSpPr>
          <p:nvPr>
            <p:ph type="sldNum" sz="quarter" idx="5"/>
          </p:nvPr>
        </p:nvSpPr>
        <p:spPr/>
        <p:txBody>
          <a:bodyPr/>
          <a:lstStyle/>
          <a:p>
            <a:fld id="{0F642E26-6678-A04A-823D-B0CD49F77A39}" type="slidenum">
              <a:rPr lang="en-US" smtClean="0"/>
              <a:t>5</a:t>
            </a:fld>
            <a:endParaRPr lang="en-US"/>
          </a:p>
        </p:txBody>
      </p:sp>
    </p:spTree>
    <p:extLst>
      <p:ext uri="{BB962C8B-B14F-4D97-AF65-F5344CB8AC3E}">
        <p14:creationId xmlns:p14="http://schemas.microsoft.com/office/powerpoint/2010/main" val="4094903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642E26-6678-A04A-823D-B0CD49F77A39}" type="slidenum">
              <a:rPr lang="en-US" smtClean="0"/>
              <a:t>6</a:t>
            </a:fld>
            <a:endParaRPr lang="en-US"/>
          </a:p>
        </p:txBody>
      </p:sp>
    </p:spTree>
    <p:extLst>
      <p:ext uri="{BB962C8B-B14F-4D97-AF65-F5344CB8AC3E}">
        <p14:creationId xmlns:p14="http://schemas.microsoft.com/office/powerpoint/2010/main" val="2039317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59D42-C0D4-077A-5C53-D9A9B480CA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AA5561-EBAD-EC67-BF08-B54643CFCB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3532C4-EB70-858C-D96F-FA3B91D9B8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92D12B9E-643B-D509-6AFB-30039343C5D3}"/>
              </a:ext>
            </a:extLst>
          </p:cNvPr>
          <p:cNvSpPr>
            <a:spLocks noGrp="1"/>
          </p:cNvSpPr>
          <p:nvPr>
            <p:ph type="sldNum" sz="quarter" idx="5"/>
          </p:nvPr>
        </p:nvSpPr>
        <p:spPr/>
        <p:txBody>
          <a:bodyPr/>
          <a:lstStyle/>
          <a:p>
            <a:fld id="{0F642E26-6678-A04A-823D-B0CD49F77A39}" type="slidenum">
              <a:rPr lang="en-US" smtClean="0"/>
              <a:t>7</a:t>
            </a:fld>
            <a:endParaRPr lang="en-US"/>
          </a:p>
        </p:txBody>
      </p:sp>
    </p:spTree>
    <p:extLst>
      <p:ext uri="{BB962C8B-B14F-4D97-AF65-F5344CB8AC3E}">
        <p14:creationId xmlns:p14="http://schemas.microsoft.com/office/powerpoint/2010/main" val="1437020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642E26-6678-A04A-823D-B0CD49F77A39}" type="slidenum">
              <a:rPr lang="en-US" smtClean="0"/>
              <a:t>8</a:t>
            </a:fld>
            <a:endParaRPr lang="en-US"/>
          </a:p>
        </p:txBody>
      </p:sp>
    </p:spTree>
    <p:extLst>
      <p:ext uri="{BB962C8B-B14F-4D97-AF65-F5344CB8AC3E}">
        <p14:creationId xmlns:p14="http://schemas.microsoft.com/office/powerpoint/2010/main" val="3355777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7172E-1820-A6C9-14EB-8CD8985DC5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B57F74-01C1-A098-25C2-DC87933E2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1F64A7-E8BA-A872-5001-A4A1D12F83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E7C5A41-56A8-674D-EF21-D9E929350410}"/>
              </a:ext>
            </a:extLst>
          </p:cNvPr>
          <p:cNvSpPr>
            <a:spLocks noGrp="1"/>
          </p:cNvSpPr>
          <p:nvPr>
            <p:ph type="sldNum" sz="quarter" idx="5"/>
          </p:nvPr>
        </p:nvSpPr>
        <p:spPr/>
        <p:txBody>
          <a:bodyPr/>
          <a:lstStyle/>
          <a:p>
            <a:fld id="{0F642E26-6678-A04A-823D-B0CD49F77A39}" type="slidenum">
              <a:rPr lang="en-US" smtClean="0"/>
              <a:t>9</a:t>
            </a:fld>
            <a:endParaRPr lang="en-US"/>
          </a:p>
        </p:txBody>
      </p:sp>
    </p:spTree>
    <p:extLst>
      <p:ext uri="{BB962C8B-B14F-4D97-AF65-F5344CB8AC3E}">
        <p14:creationId xmlns:p14="http://schemas.microsoft.com/office/powerpoint/2010/main" val="3272382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972C5-DCF6-4F1D-302F-0604FE87E5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2501E4-74EE-27FF-D114-BA18977A7A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C8CED4-6065-F718-A163-96270A74D0C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425AF9-7E3C-9F29-06F9-EDD40C41F18D}"/>
              </a:ext>
            </a:extLst>
          </p:cNvPr>
          <p:cNvSpPr>
            <a:spLocks noGrp="1"/>
          </p:cNvSpPr>
          <p:nvPr>
            <p:ph type="sldNum" sz="quarter" idx="5"/>
          </p:nvPr>
        </p:nvSpPr>
        <p:spPr/>
        <p:txBody>
          <a:bodyPr/>
          <a:lstStyle/>
          <a:p>
            <a:fld id="{0F642E26-6678-A04A-823D-B0CD49F77A39}" type="slidenum">
              <a:rPr lang="en-US" smtClean="0"/>
              <a:t>10</a:t>
            </a:fld>
            <a:endParaRPr lang="en-US"/>
          </a:p>
        </p:txBody>
      </p:sp>
    </p:spTree>
    <p:extLst>
      <p:ext uri="{BB962C8B-B14F-4D97-AF65-F5344CB8AC3E}">
        <p14:creationId xmlns:p14="http://schemas.microsoft.com/office/powerpoint/2010/main" val="1246452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438594A-A024-6A49-BEAC-88A71B71AA5C}" type="datetime1">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896120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768EBD-125E-0F46-9D62-6DAD16CAC63B}" type="datetime1">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778684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BE5C17-D802-E94A-8B1C-B9E9C598BA40}" type="datetime1">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32521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167EEC-0554-494F-B29A-165A73BA94DA}" type="datetime1">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63743" y="6356350"/>
            <a:ext cx="2743200" cy="365125"/>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64876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E8BBF2-B321-9F46-A0FB-C33F8A91887C}" type="datetime1">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978583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D4A819-CCC3-1D41-81C2-44E73D0CB64A}" type="datetime1">
              <a:rPr lang="en-US" smtClean="0"/>
              <a:t>12/10/25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75843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6CD2C1E-7596-964E-9FF1-9768EF537C91}" type="datetime1">
              <a:rPr lang="en-US" smtClean="0"/>
              <a:t>12/10/25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118397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175359-4D6F-8F4D-BD50-517E5DE76246}" type="datetime1">
              <a:rPr lang="en-US" smtClean="0"/>
              <a:t>12/10/25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424656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AC926A-1691-734D-AAA7-EF1E6D922BA7}" type="datetime1">
              <a:rPr lang="en-US" smtClean="0"/>
              <a:t>12/10/25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03108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6CFAC2-D44B-724E-B8FF-6BEAAFE43D3C}" type="datetime1">
              <a:rPr lang="en-US" smtClean="0"/>
              <a:t>12/10/25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720742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1EE08D-78FA-864D-A8B6-F575F83A858F}" type="datetime1">
              <a:rPr lang="en-US" smtClean="0"/>
              <a:t>12/10/25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606760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DE1EAD-018A-B345-BDEA-E25209C0A09A}" type="datetime1">
              <a:rPr lang="en-US" smtClean="0"/>
              <a:t>12/10/25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918BC-4D43-4B42-B3C0-E7EBE25E6AF0}" type="slidenum">
              <a:rPr lang="en-US" smtClean="0"/>
              <a:pPr/>
              <a:t>‹#›</a:t>
            </a:fld>
            <a:endParaRPr lang="en-US"/>
          </a:p>
        </p:txBody>
      </p:sp>
    </p:spTree>
    <p:extLst>
      <p:ext uri="{BB962C8B-B14F-4D97-AF65-F5344CB8AC3E}">
        <p14:creationId xmlns:p14="http://schemas.microsoft.com/office/powerpoint/2010/main" val="3747432417"/>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close-up of bubbles on a surface&#10;&#10;AI-generated content may be incorrect.">
            <a:extLst>
              <a:ext uri="{FF2B5EF4-FFF2-40B4-BE49-F238E27FC236}">
                <a16:creationId xmlns:a16="http://schemas.microsoft.com/office/drawing/2014/main" id="{CF40B906-A643-AF59-E30B-F9813B2309CE}"/>
              </a:ext>
            </a:extLst>
          </p:cNvPr>
          <p:cNvPicPr>
            <a:picLocks noChangeAspect="1"/>
          </p:cNvPicPr>
          <p:nvPr/>
        </p:nvPicPr>
        <p:blipFill>
          <a:blip r:embed="rId2">
            <a:alphaModFix/>
          </a:blip>
          <a:srcRect l="17264" r="-2" b="-2"/>
          <a:stretch>
            <a:fillRect/>
          </a:stretch>
        </p:blipFill>
        <p:spPr>
          <a:xfrm>
            <a:off x="4283902" y="10"/>
            <a:ext cx="7908098" cy="6857992"/>
          </a:xfrm>
          <a:prstGeom prst="rect">
            <a:avLst/>
          </a:prstGeom>
        </p:spPr>
      </p:pic>
      <p:sp>
        <p:nvSpPr>
          <p:cNvPr id="44" name="Rectangle 43">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DCC67C-3F48-708B-7801-9443B8417D75}"/>
              </a:ext>
            </a:extLst>
          </p:cNvPr>
          <p:cNvSpPr>
            <a:spLocks noGrp="1"/>
          </p:cNvSpPr>
          <p:nvPr>
            <p:ph type="ctrTitle"/>
          </p:nvPr>
        </p:nvSpPr>
        <p:spPr>
          <a:xfrm>
            <a:off x="495006" y="1677220"/>
            <a:ext cx="5972762" cy="1849383"/>
          </a:xfrm>
        </p:spPr>
        <p:txBody>
          <a:bodyPr vert="horz" lIns="91440" tIns="45720" rIns="91440" bIns="45720" rtlCol="0">
            <a:normAutofit/>
          </a:bodyPr>
          <a:lstStyle/>
          <a:p>
            <a:r>
              <a:rPr lang="en-US" sz="4000" b="1">
                <a:solidFill>
                  <a:schemeClr val="bg1"/>
                </a:solidFill>
                <a:latin typeface="Times New Roman"/>
                <a:cs typeface="Times New Roman"/>
              </a:rPr>
              <a:t>Key Market Drivers of Gold Price Movements</a:t>
            </a:r>
            <a:endParaRPr lang="en-US" sz="4000">
              <a:solidFill>
                <a:schemeClr val="bg1"/>
              </a:solidFill>
              <a:latin typeface="Times New Roman"/>
              <a:cs typeface="Times New Roman"/>
            </a:endParaRPr>
          </a:p>
        </p:txBody>
      </p:sp>
      <p:sp>
        <p:nvSpPr>
          <p:cNvPr id="3" name="Subtitle 2">
            <a:extLst>
              <a:ext uri="{FF2B5EF4-FFF2-40B4-BE49-F238E27FC236}">
                <a16:creationId xmlns:a16="http://schemas.microsoft.com/office/drawing/2014/main" id="{E37AEC22-C2B4-9D59-C887-51CA257553B5}"/>
              </a:ext>
            </a:extLst>
          </p:cNvPr>
          <p:cNvSpPr>
            <a:spLocks noGrp="1"/>
          </p:cNvSpPr>
          <p:nvPr>
            <p:ph type="subTitle" idx="1"/>
          </p:nvPr>
        </p:nvSpPr>
        <p:spPr>
          <a:xfrm>
            <a:off x="495006" y="5373956"/>
            <a:ext cx="5505449" cy="863069"/>
          </a:xfrm>
        </p:spPr>
        <p:txBody>
          <a:bodyPr>
            <a:normAutofit/>
          </a:bodyPr>
          <a:lstStyle/>
          <a:p>
            <a:pPr algn="l"/>
            <a:br>
              <a:rPr lang="en-US" sz="2000">
                <a:solidFill>
                  <a:schemeClr val="bg1"/>
                </a:solidFill>
              </a:rPr>
            </a:br>
            <a:r>
              <a:rPr lang="en-US" sz="2000">
                <a:solidFill>
                  <a:schemeClr val="bg1"/>
                </a:solidFill>
              </a:rPr>
              <a:t>Sadaf </a:t>
            </a:r>
            <a:r>
              <a:rPr lang="en-US" sz="2000" err="1">
                <a:solidFill>
                  <a:schemeClr val="bg1"/>
                </a:solidFill>
              </a:rPr>
              <a:t>Moghisi</a:t>
            </a:r>
            <a:r>
              <a:rPr lang="en-US" sz="2000">
                <a:solidFill>
                  <a:schemeClr val="bg1"/>
                </a:solidFill>
              </a:rPr>
              <a:t>, Abdul Wahed Nab</a:t>
            </a:r>
          </a:p>
        </p:txBody>
      </p:sp>
      <p:cxnSp>
        <p:nvCxnSpPr>
          <p:cNvPr id="46" name="Straight Connector 45">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DF80567A-97DF-121B-B03D-BF26E9FDB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5" y="117488"/>
            <a:ext cx="1045446" cy="9662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917612-7E38-3903-146E-6DED2CFD24F6}"/>
              </a:ext>
            </a:extLst>
          </p:cNvPr>
          <p:cNvSpPr txBox="1"/>
          <p:nvPr/>
        </p:nvSpPr>
        <p:spPr>
          <a:xfrm>
            <a:off x="495006" y="6079008"/>
            <a:ext cx="2715743" cy="400110"/>
          </a:xfrm>
          <a:prstGeom prst="rect">
            <a:avLst/>
          </a:prstGeom>
          <a:noFill/>
        </p:spPr>
        <p:txBody>
          <a:bodyPr wrap="none" rtlCol="0">
            <a:spAutoFit/>
          </a:bodyPr>
          <a:lstStyle/>
          <a:p>
            <a:r>
              <a:rPr lang="en-US" sz="2000" b="1">
                <a:solidFill>
                  <a:schemeClr val="bg1"/>
                </a:solidFill>
              </a:rPr>
              <a:t>Instructor: </a:t>
            </a:r>
            <a:r>
              <a:rPr lang="en-US" sz="2000">
                <a:solidFill>
                  <a:schemeClr val="bg1"/>
                </a:solidFill>
              </a:rPr>
              <a:t>Prof. Yan Han</a:t>
            </a:r>
          </a:p>
        </p:txBody>
      </p:sp>
      <p:sp>
        <p:nvSpPr>
          <p:cNvPr id="6" name="TextBox 5">
            <a:extLst>
              <a:ext uri="{FF2B5EF4-FFF2-40B4-BE49-F238E27FC236}">
                <a16:creationId xmlns:a16="http://schemas.microsoft.com/office/drawing/2014/main" id="{7CF5A552-7ADD-9F1C-34D4-AF69D0FB6E02}"/>
              </a:ext>
            </a:extLst>
          </p:cNvPr>
          <p:cNvSpPr txBox="1"/>
          <p:nvPr/>
        </p:nvSpPr>
        <p:spPr>
          <a:xfrm>
            <a:off x="1872260" y="3854827"/>
            <a:ext cx="2676975" cy="461665"/>
          </a:xfrm>
          <a:prstGeom prst="rect">
            <a:avLst/>
          </a:prstGeom>
          <a:noFill/>
        </p:spPr>
        <p:txBody>
          <a:bodyPr wrap="square">
            <a:spAutoFit/>
          </a:bodyPr>
          <a:lstStyle/>
          <a:p>
            <a:r>
              <a:rPr lang="en-US" sz="2400">
                <a:solidFill>
                  <a:schemeClr val="bg1"/>
                </a:solidFill>
              </a:rPr>
              <a:t>INFO 523 FA25 001</a:t>
            </a:r>
            <a:endParaRPr lang="en-US" sz="2400"/>
          </a:p>
        </p:txBody>
      </p:sp>
    </p:spTree>
    <p:extLst>
      <p:ext uri="{BB962C8B-B14F-4D97-AF65-F5344CB8AC3E}">
        <p14:creationId xmlns:p14="http://schemas.microsoft.com/office/powerpoint/2010/main" val="20944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651FA-3DBD-9099-7C43-05ED9EE82B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00E1163-D0E2-A5FE-03F3-2F42529C65AA}"/>
              </a:ext>
            </a:extLst>
          </p:cNvPr>
          <p:cNvSpPr/>
          <p:nvPr/>
        </p:nvSpPr>
        <p:spPr>
          <a:xfrm>
            <a:off x="101961" y="1850443"/>
            <a:ext cx="12039540" cy="12336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E4401E-C185-967E-5BA5-AAF3443E14D0}"/>
              </a:ext>
            </a:extLst>
          </p:cNvPr>
          <p:cNvSpPr>
            <a:spLocks noGrp="1"/>
          </p:cNvSpPr>
          <p:nvPr>
            <p:ph type="title"/>
          </p:nvPr>
        </p:nvSpPr>
        <p:spPr>
          <a:xfrm>
            <a:off x="596646" y="154999"/>
            <a:ext cx="3643321" cy="430752"/>
          </a:xfrm>
        </p:spPr>
        <p:txBody>
          <a:bodyPr>
            <a:normAutofit fontScale="90000"/>
          </a:bodyPr>
          <a:lstStyle/>
          <a:p>
            <a:r>
              <a:rPr lang="en-US" sz="3200" b="1">
                <a:solidFill>
                  <a:schemeClr val="dk1"/>
                </a:solidFill>
                <a:latin typeface="Times New Roman"/>
                <a:ea typeface="+mn-ea"/>
                <a:cs typeface="Times New Roman"/>
              </a:rPr>
              <a:t>FP-Growth</a:t>
            </a:r>
            <a:endParaRPr lang="en-US" sz="3200">
              <a:solidFill>
                <a:schemeClr val="dk1"/>
              </a:solidFill>
              <a:latin typeface="Times New Roman"/>
              <a:cs typeface="Times New Roman"/>
            </a:endParaRPr>
          </a:p>
        </p:txBody>
      </p:sp>
      <p:sp>
        <p:nvSpPr>
          <p:cNvPr id="3" name="Content Placeholder 2">
            <a:extLst>
              <a:ext uri="{FF2B5EF4-FFF2-40B4-BE49-F238E27FC236}">
                <a16:creationId xmlns:a16="http://schemas.microsoft.com/office/drawing/2014/main" id="{AA92BB70-2364-4E8E-5D4B-76A4E6540E7E}"/>
              </a:ext>
            </a:extLst>
          </p:cNvPr>
          <p:cNvSpPr>
            <a:spLocks noGrp="1"/>
          </p:cNvSpPr>
          <p:nvPr>
            <p:ph idx="1"/>
          </p:nvPr>
        </p:nvSpPr>
        <p:spPr>
          <a:xfrm>
            <a:off x="101961" y="951784"/>
            <a:ext cx="2956549" cy="4140477"/>
          </a:xfrm>
          <a:solidFill>
            <a:schemeClr val="bg1"/>
          </a:solidFill>
        </p:spPr>
        <p:txBody>
          <a:bodyPr vert="horz" lIns="91440" tIns="45720" rIns="91440" bIns="45720" rtlCol="0" anchor="t">
            <a:noAutofit/>
          </a:bodyPr>
          <a:lstStyle/>
          <a:p>
            <a:r>
              <a:rPr lang="en-US" sz="1600" b="1">
                <a:latin typeface="Times New Roman" panose="02020603050405020304" pitchFamily="18" charset="0"/>
                <a:cs typeface="Times New Roman" panose="02020603050405020304" pitchFamily="18" charset="0"/>
              </a:rPr>
              <a:t>Steps:</a:t>
            </a:r>
            <a:endParaRPr lang="en-US" sz="1600">
              <a:latin typeface="Times New Roman" panose="02020603050405020304" pitchFamily="18" charset="0"/>
              <a:cs typeface="Times New Roman" panose="02020603050405020304" pitchFamily="18" charset="0"/>
            </a:endParaRPr>
          </a:p>
          <a:p>
            <a:pPr marL="514350" lvl="1" indent="-285750">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Construct the FP-Tree</a:t>
            </a:r>
          </a:p>
          <a:p>
            <a:pPr marL="514350" lvl="1" indent="-285750">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Mine the FP-Tree</a:t>
            </a:r>
          </a:p>
          <a:p>
            <a:pPr marL="514350" lvl="1" indent="-285750">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Generate Frequent Itemsets</a:t>
            </a:r>
          </a:p>
          <a:p>
            <a:pPr marL="514350" lvl="1" indent="-285750">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Prune Non-Frequent Itemsets</a:t>
            </a:r>
          </a:p>
          <a:p>
            <a:pPr marL="514350" lvl="1" indent="-285750">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Stop When Tree is Empty</a:t>
            </a:r>
          </a:p>
          <a:p>
            <a:pPr marL="514350" lvl="1" indent="-285750">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Generate Association Rules</a:t>
            </a:r>
          </a:p>
          <a:p>
            <a:pPr marL="514350" lvl="1" indent="-285750">
              <a:buFont typeface="Arial" panose="020B0604020202020204" pitchFamily="34" charset="0"/>
              <a:buChar char="•"/>
            </a:pPr>
            <a:endParaRPr lang="en-US" sz="1600"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Configuration</a:t>
            </a:r>
            <a:r>
              <a:rPr lang="en-US" sz="1600">
                <a:latin typeface="Times New Roman" panose="02020603050405020304" pitchFamily="18" charset="0"/>
                <a:cs typeface="Times New Roman" panose="02020603050405020304" pitchFamily="18" charset="0"/>
              </a:rPr>
              <a:t>:</a:t>
            </a:r>
          </a:p>
          <a:p>
            <a:pPr marL="514350" lvl="1" indent="-285750">
              <a:buFont typeface="Arial" panose="020B0604020202020204" pitchFamily="34" charset="0"/>
              <a:buChar char="•"/>
            </a:pPr>
            <a:r>
              <a:rPr lang="en-US" sz="1600" err="1">
                <a:latin typeface="Times New Roman" panose="02020603050405020304" pitchFamily="18" charset="0"/>
                <a:cs typeface="Times New Roman" panose="02020603050405020304" pitchFamily="18" charset="0"/>
              </a:rPr>
              <a:t>min_confidence</a:t>
            </a:r>
            <a:r>
              <a:rPr lang="en-US" sz="1600">
                <a:latin typeface="Times New Roman" panose="02020603050405020304" pitchFamily="18" charset="0"/>
                <a:cs typeface="Times New Roman" panose="02020603050405020304" pitchFamily="18" charset="0"/>
              </a:rPr>
              <a:t>=0.7</a:t>
            </a:r>
          </a:p>
          <a:p>
            <a:pPr marL="514350" lvl="1" indent="-285750">
              <a:buFont typeface="Arial" panose="020B0604020202020204" pitchFamily="34" charset="0"/>
              <a:buChar char="•"/>
            </a:pPr>
            <a:r>
              <a:rPr lang="en-US" sz="1600" err="1">
                <a:latin typeface="Times New Roman" panose="02020603050405020304" pitchFamily="18" charset="0"/>
                <a:cs typeface="Times New Roman" panose="02020603050405020304" pitchFamily="18" charset="0"/>
              </a:rPr>
              <a:t>min_support</a:t>
            </a:r>
            <a:r>
              <a:rPr lang="en-US" sz="1600">
                <a:latin typeface="Times New Roman" panose="02020603050405020304" pitchFamily="18" charset="0"/>
                <a:cs typeface="Times New Roman" panose="02020603050405020304" pitchFamily="18" charset="0"/>
              </a:rPr>
              <a:t>=0.1</a:t>
            </a:r>
          </a:p>
          <a:p>
            <a:pPr marL="514350" lvl="1" indent="-285750">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262626"/>
                </a:solidFill>
                <a:effectLst/>
                <a:uLnTx/>
                <a:uFillTx/>
                <a:latin typeface="Times New Roman" panose="02020603050405020304" pitchFamily="18" charset="0"/>
                <a:ea typeface="+mn-ea"/>
                <a:cs typeface="Times New Roman" panose="02020603050405020304" pitchFamily="18" charset="0"/>
              </a:rPr>
              <a:t>Itemsets</a:t>
            </a:r>
            <a:r>
              <a:rPr kumimoji="0" lang="en-US" sz="1600" b="0" i="0" u="none" strike="noStrike" kern="1200" cap="none" spc="0" normalizeH="0" baseline="0" noProof="0">
                <a:ln>
                  <a:noFill/>
                </a:ln>
                <a:solidFill>
                  <a:srgbClr val="262626"/>
                </a:solidFill>
                <a:effectLst/>
                <a:uLnTx/>
                <a:uFillTx/>
                <a:latin typeface="Times New Roman" panose="02020603050405020304" pitchFamily="18" charset="0"/>
                <a:ea typeface="+mn-ea"/>
                <a:cs typeface="Times New Roman" panose="02020603050405020304" pitchFamily="18" charset="0"/>
              </a:rPr>
              <a:t>:</a:t>
            </a:r>
          </a:p>
          <a:p>
            <a:pPr lvl="1"/>
            <a:r>
              <a:rPr lang="en-US" sz="1600">
                <a:latin typeface="Times New Roman"/>
                <a:cs typeface="Times New Roman"/>
              </a:rPr>
              <a:t>84 </a:t>
            </a:r>
            <a:r>
              <a:rPr lang="en-US" sz="1600" err="1">
                <a:latin typeface="Times New Roman"/>
                <a:cs typeface="Times New Roman"/>
              </a:rPr>
              <a:t>itemsets</a:t>
            </a:r>
            <a:r>
              <a:rPr lang="en-US" sz="1600">
                <a:latin typeface="Times New Roman"/>
                <a:cs typeface="Times New Roman"/>
              </a:rPr>
              <a:t> are identified</a:t>
            </a:r>
          </a:p>
          <a:p>
            <a:pPr marL="514350" lvl="1" indent="-285750">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30BB8C7-BEDB-D865-9606-7FB3EDAD6563}"/>
              </a:ext>
            </a:extLst>
          </p:cNvPr>
          <p:cNvSpPr/>
          <p:nvPr/>
        </p:nvSpPr>
        <p:spPr>
          <a:xfrm>
            <a:off x="11445766" y="5509483"/>
            <a:ext cx="573865" cy="1027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hart of different colored squares&#10;&#10;AI-generated content may be incorrect.">
            <a:extLst>
              <a:ext uri="{FF2B5EF4-FFF2-40B4-BE49-F238E27FC236}">
                <a16:creationId xmlns:a16="http://schemas.microsoft.com/office/drawing/2014/main" id="{43B6ED38-EA90-2724-F24F-DDC477C074C3}"/>
              </a:ext>
            </a:extLst>
          </p:cNvPr>
          <p:cNvPicPr>
            <a:picLocks noChangeAspect="1"/>
          </p:cNvPicPr>
          <p:nvPr/>
        </p:nvPicPr>
        <p:blipFill>
          <a:blip r:embed="rId3"/>
          <a:srcRect l="16802" t="-4385" r="1913" b="-2837"/>
          <a:stretch>
            <a:fillRect/>
          </a:stretch>
        </p:blipFill>
        <p:spPr>
          <a:xfrm>
            <a:off x="6577514" y="162359"/>
            <a:ext cx="5259377" cy="4051488"/>
          </a:xfrm>
          <a:prstGeom prst="rect">
            <a:avLst/>
          </a:prstGeom>
        </p:spPr>
      </p:pic>
      <p:graphicFrame>
        <p:nvGraphicFramePr>
          <p:cNvPr id="10" name="Table 9">
            <a:extLst>
              <a:ext uri="{FF2B5EF4-FFF2-40B4-BE49-F238E27FC236}">
                <a16:creationId xmlns:a16="http://schemas.microsoft.com/office/drawing/2014/main" id="{C0C681F6-E7CD-7A39-5EA5-F7743E0DC3A3}"/>
              </a:ext>
            </a:extLst>
          </p:cNvPr>
          <p:cNvGraphicFramePr>
            <a:graphicFrameLocks noGrp="1"/>
          </p:cNvGraphicFramePr>
          <p:nvPr>
            <p:extLst>
              <p:ext uri="{D42A27DB-BD31-4B8C-83A1-F6EECF244321}">
                <p14:modId xmlns:p14="http://schemas.microsoft.com/office/powerpoint/2010/main" val="1224547743"/>
              </p:ext>
            </p:extLst>
          </p:nvPr>
        </p:nvGraphicFramePr>
        <p:xfrm>
          <a:off x="3808691" y="4371623"/>
          <a:ext cx="4337753" cy="2011680"/>
        </p:xfrm>
        <a:graphic>
          <a:graphicData uri="http://schemas.openxmlformats.org/drawingml/2006/table">
            <a:tbl>
              <a:tblPr bandRow="1">
                <a:tableStyleId>{C4B1156A-380E-4F78-BDF5-A606A8083BF9}</a:tableStyleId>
              </a:tblPr>
              <a:tblGrid>
                <a:gridCol w="1105741">
                  <a:extLst>
                    <a:ext uri="{9D8B030D-6E8A-4147-A177-3AD203B41FA5}">
                      <a16:colId xmlns:a16="http://schemas.microsoft.com/office/drawing/2014/main" val="2832636161"/>
                    </a:ext>
                  </a:extLst>
                </a:gridCol>
                <a:gridCol w="999733">
                  <a:extLst>
                    <a:ext uri="{9D8B030D-6E8A-4147-A177-3AD203B41FA5}">
                      <a16:colId xmlns:a16="http://schemas.microsoft.com/office/drawing/2014/main" val="3389121859"/>
                    </a:ext>
                  </a:extLst>
                </a:gridCol>
                <a:gridCol w="739528">
                  <a:extLst>
                    <a:ext uri="{9D8B030D-6E8A-4147-A177-3AD203B41FA5}">
                      <a16:colId xmlns:a16="http://schemas.microsoft.com/office/drawing/2014/main" val="507961343"/>
                    </a:ext>
                  </a:extLst>
                </a:gridCol>
                <a:gridCol w="944953">
                  <a:extLst>
                    <a:ext uri="{9D8B030D-6E8A-4147-A177-3AD203B41FA5}">
                      <a16:colId xmlns:a16="http://schemas.microsoft.com/office/drawing/2014/main" val="1823784999"/>
                    </a:ext>
                  </a:extLst>
                </a:gridCol>
                <a:gridCol w="547798">
                  <a:extLst>
                    <a:ext uri="{9D8B030D-6E8A-4147-A177-3AD203B41FA5}">
                      <a16:colId xmlns:a16="http://schemas.microsoft.com/office/drawing/2014/main" val="2558324626"/>
                    </a:ext>
                  </a:extLst>
                </a:gridCol>
              </a:tblGrid>
              <a:tr h="204250">
                <a:tc>
                  <a:txBody>
                    <a:bodyPr/>
                    <a:lstStyle/>
                    <a:p>
                      <a:pPr>
                        <a:buNone/>
                      </a:pPr>
                      <a:r>
                        <a:rPr lang="en-US" sz="1200"/>
                        <a:t>Antecedent</a:t>
                      </a:r>
                    </a:p>
                  </a:txBody>
                  <a:tcPr anchor="ctr"/>
                </a:tc>
                <a:tc>
                  <a:txBody>
                    <a:bodyPr/>
                    <a:lstStyle/>
                    <a:p>
                      <a:pPr>
                        <a:buNone/>
                      </a:pPr>
                      <a:r>
                        <a:rPr lang="en-US" sz="1200"/>
                        <a:t>Consequent</a:t>
                      </a:r>
                    </a:p>
                  </a:txBody>
                  <a:tcPr anchor="ctr"/>
                </a:tc>
                <a:tc>
                  <a:txBody>
                    <a:bodyPr/>
                    <a:lstStyle/>
                    <a:p>
                      <a:pPr>
                        <a:buNone/>
                      </a:pPr>
                      <a:r>
                        <a:rPr lang="en-US" sz="1200"/>
                        <a:t>Support</a:t>
                      </a:r>
                    </a:p>
                  </a:txBody>
                  <a:tcPr anchor="ctr"/>
                </a:tc>
                <a:tc>
                  <a:txBody>
                    <a:bodyPr/>
                    <a:lstStyle/>
                    <a:p>
                      <a:pPr>
                        <a:buNone/>
                      </a:pPr>
                      <a:r>
                        <a:rPr lang="en-US" sz="1200"/>
                        <a:t>Confidence</a:t>
                      </a:r>
                    </a:p>
                  </a:txBody>
                  <a:tcPr anchor="ctr"/>
                </a:tc>
                <a:tc>
                  <a:txBody>
                    <a:bodyPr/>
                    <a:lstStyle/>
                    <a:p>
                      <a:pPr>
                        <a:buNone/>
                      </a:pPr>
                      <a:r>
                        <a:rPr lang="en-US" sz="1200"/>
                        <a:t>Lift</a:t>
                      </a:r>
                    </a:p>
                  </a:txBody>
                  <a:tcPr anchor="ctr"/>
                </a:tc>
                <a:extLst>
                  <a:ext uri="{0D108BD9-81ED-4DB2-BD59-A6C34878D82A}">
                    <a16:rowId xmlns:a16="http://schemas.microsoft.com/office/drawing/2014/main" val="2238375346"/>
                  </a:ext>
                </a:extLst>
              </a:tr>
              <a:tr h="607151">
                <a:tc>
                  <a:txBody>
                    <a:bodyPr/>
                    <a:lstStyle/>
                    <a:p>
                      <a:pPr>
                        <a:buNone/>
                      </a:pPr>
                      <a:r>
                        <a:rPr lang="en-US" sz="1200" err="1"/>
                        <a:t>GLD_Down</a:t>
                      </a:r>
                      <a:r>
                        <a:rPr lang="en-US" sz="1200"/>
                        <a:t>, </a:t>
                      </a:r>
                      <a:r>
                        <a:rPr lang="en-US" sz="1200" err="1"/>
                        <a:t>SPX_Down</a:t>
                      </a:r>
                      <a:r>
                        <a:rPr lang="en-US" sz="1200"/>
                        <a:t>, </a:t>
                      </a:r>
                      <a:r>
                        <a:rPr lang="en-US" sz="1200" err="1"/>
                        <a:t>USO_Down</a:t>
                      </a:r>
                    </a:p>
                  </a:txBody>
                  <a:tcPr anchor="ctr"/>
                </a:tc>
                <a:tc>
                  <a:txBody>
                    <a:bodyPr/>
                    <a:lstStyle/>
                    <a:p>
                      <a:pPr>
                        <a:buNone/>
                      </a:pPr>
                      <a:r>
                        <a:rPr lang="en-US" sz="1200" err="1"/>
                        <a:t>SLV_Down</a:t>
                      </a:r>
                    </a:p>
                  </a:txBody>
                  <a:tcPr anchor="ctr"/>
                </a:tc>
                <a:tc>
                  <a:txBody>
                    <a:bodyPr/>
                    <a:lstStyle/>
                    <a:p>
                      <a:pPr>
                        <a:buNone/>
                      </a:pPr>
                      <a:r>
                        <a:rPr lang="en-US" sz="1200"/>
                        <a:t>0.10</a:t>
                      </a:r>
                    </a:p>
                  </a:txBody>
                  <a:tcPr anchor="ctr"/>
                </a:tc>
                <a:tc>
                  <a:txBody>
                    <a:bodyPr/>
                    <a:lstStyle/>
                    <a:p>
                      <a:pPr>
                        <a:buNone/>
                      </a:pPr>
                      <a:r>
                        <a:rPr lang="en-US" sz="1200"/>
                        <a:t>0.86</a:t>
                      </a:r>
                    </a:p>
                  </a:txBody>
                  <a:tcPr anchor="ctr"/>
                </a:tc>
                <a:tc>
                  <a:txBody>
                    <a:bodyPr/>
                    <a:lstStyle/>
                    <a:p>
                      <a:pPr>
                        <a:buNone/>
                      </a:pPr>
                      <a:r>
                        <a:rPr lang="en-US" sz="1200"/>
                        <a:t>2.05</a:t>
                      </a:r>
                    </a:p>
                  </a:txBody>
                  <a:tcPr anchor="ctr"/>
                </a:tc>
                <a:extLst>
                  <a:ext uri="{0D108BD9-81ED-4DB2-BD59-A6C34878D82A}">
                    <a16:rowId xmlns:a16="http://schemas.microsoft.com/office/drawing/2014/main" val="3089704574"/>
                  </a:ext>
                </a:extLst>
              </a:tr>
              <a:tr h="429447">
                <a:tc>
                  <a:txBody>
                    <a:bodyPr/>
                    <a:lstStyle/>
                    <a:p>
                      <a:pPr>
                        <a:buNone/>
                      </a:pPr>
                      <a:r>
                        <a:rPr lang="en-US" sz="1200" err="1"/>
                        <a:t>GLD_Down</a:t>
                      </a:r>
                      <a:r>
                        <a:rPr lang="en-US" sz="1200"/>
                        <a:t>, </a:t>
                      </a:r>
                      <a:r>
                        <a:rPr lang="en-US" sz="1200" err="1"/>
                        <a:t>SPX_Down</a:t>
                      </a:r>
                    </a:p>
                  </a:txBody>
                  <a:tcPr anchor="ctr"/>
                </a:tc>
                <a:tc>
                  <a:txBody>
                    <a:bodyPr/>
                    <a:lstStyle/>
                    <a:p>
                      <a:pPr>
                        <a:buNone/>
                      </a:pPr>
                      <a:r>
                        <a:rPr lang="en-US" sz="1200" err="1"/>
                        <a:t>SLV_Down</a:t>
                      </a:r>
                    </a:p>
                  </a:txBody>
                  <a:tcPr anchor="ctr"/>
                </a:tc>
                <a:tc>
                  <a:txBody>
                    <a:bodyPr/>
                    <a:lstStyle/>
                    <a:p>
                      <a:pPr>
                        <a:buNone/>
                      </a:pPr>
                      <a:r>
                        <a:rPr lang="en-US" sz="1200"/>
                        <a:t>0.15</a:t>
                      </a:r>
                    </a:p>
                  </a:txBody>
                  <a:tcPr anchor="ctr"/>
                </a:tc>
                <a:tc>
                  <a:txBody>
                    <a:bodyPr/>
                    <a:lstStyle/>
                    <a:p>
                      <a:pPr>
                        <a:buNone/>
                      </a:pPr>
                      <a:r>
                        <a:rPr lang="en-US" sz="1200"/>
                        <a:t>0.85</a:t>
                      </a:r>
                    </a:p>
                  </a:txBody>
                  <a:tcPr anchor="ctr"/>
                </a:tc>
                <a:tc>
                  <a:txBody>
                    <a:bodyPr/>
                    <a:lstStyle/>
                    <a:p>
                      <a:pPr>
                        <a:buNone/>
                      </a:pPr>
                      <a:r>
                        <a:rPr lang="en-US" sz="1200"/>
                        <a:t>2.02</a:t>
                      </a:r>
                    </a:p>
                  </a:txBody>
                  <a:tcPr anchor="ctr"/>
                </a:tc>
                <a:extLst>
                  <a:ext uri="{0D108BD9-81ED-4DB2-BD59-A6C34878D82A}">
                    <a16:rowId xmlns:a16="http://schemas.microsoft.com/office/drawing/2014/main" val="2886810317"/>
                  </a:ext>
                </a:extLst>
              </a:tr>
              <a:tr h="429447">
                <a:tc>
                  <a:txBody>
                    <a:bodyPr/>
                    <a:lstStyle/>
                    <a:p>
                      <a:pPr>
                        <a:buNone/>
                      </a:pPr>
                      <a:r>
                        <a:rPr lang="en-US" sz="1200" err="1"/>
                        <a:t>EUR_USD_Up</a:t>
                      </a:r>
                      <a:r>
                        <a:rPr lang="en-US" sz="1200"/>
                        <a:t>, </a:t>
                      </a:r>
                      <a:r>
                        <a:rPr lang="en-US" sz="1200" err="1"/>
                        <a:t>GLD_Up</a:t>
                      </a:r>
                      <a:r>
                        <a:rPr lang="en-US" sz="1200"/>
                        <a:t>, </a:t>
                      </a:r>
                      <a:r>
                        <a:rPr lang="en-US" sz="1200" err="1"/>
                        <a:t>USO_Up</a:t>
                      </a:r>
                    </a:p>
                  </a:txBody>
                  <a:tcPr anchor="ctr"/>
                </a:tc>
                <a:tc>
                  <a:txBody>
                    <a:bodyPr/>
                    <a:lstStyle/>
                    <a:p>
                      <a:pPr>
                        <a:buNone/>
                      </a:pPr>
                      <a:r>
                        <a:rPr lang="en-US" sz="1200" err="1"/>
                        <a:t>SLV_Up</a:t>
                      </a:r>
                    </a:p>
                  </a:txBody>
                  <a:tcPr anchor="ctr"/>
                </a:tc>
                <a:tc>
                  <a:txBody>
                    <a:bodyPr/>
                    <a:lstStyle/>
                    <a:p>
                      <a:pPr>
                        <a:buNone/>
                      </a:pPr>
                      <a:r>
                        <a:rPr lang="en-US" sz="1200"/>
                        <a:t>0.1285</a:t>
                      </a:r>
                    </a:p>
                  </a:txBody>
                  <a:tcPr anchor="ctr"/>
                </a:tc>
                <a:tc>
                  <a:txBody>
                    <a:bodyPr/>
                    <a:lstStyle/>
                    <a:p>
                      <a:pPr>
                        <a:buNone/>
                      </a:pPr>
                      <a:r>
                        <a:rPr lang="en-US" sz="1200"/>
                        <a:t>0.8802</a:t>
                      </a:r>
                    </a:p>
                  </a:txBody>
                  <a:tcPr anchor="ctr"/>
                </a:tc>
                <a:tc>
                  <a:txBody>
                    <a:bodyPr/>
                    <a:lstStyle/>
                    <a:p>
                      <a:pPr>
                        <a:buNone/>
                      </a:pPr>
                      <a:r>
                        <a:rPr lang="en-US" sz="1200"/>
                        <a:t>1.9036</a:t>
                      </a:r>
                    </a:p>
                  </a:txBody>
                  <a:tcPr anchor="ctr"/>
                </a:tc>
                <a:extLst>
                  <a:ext uri="{0D108BD9-81ED-4DB2-BD59-A6C34878D82A}">
                    <a16:rowId xmlns:a16="http://schemas.microsoft.com/office/drawing/2014/main" val="486750423"/>
                  </a:ext>
                </a:extLst>
              </a:tr>
            </a:tbl>
          </a:graphicData>
        </a:graphic>
      </p:graphicFrame>
      <p:cxnSp>
        <p:nvCxnSpPr>
          <p:cNvPr id="6" name="Google Shape;151;p26">
            <a:extLst>
              <a:ext uri="{FF2B5EF4-FFF2-40B4-BE49-F238E27FC236}">
                <a16:creationId xmlns:a16="http://schemas.microsoft.com/office/drawing/2014/main" id="{48606057-9F5B-E653-2663-26F48C362B95}"/>
              </a:ext>
            </a:extLst>
          </p:cNvPr>
          <p:cNvCxnSpPr>
            <a:cxnSpLocks/>
          </p:cNvCxnSpPr>
          <p:nvPr/>
        </p:nvCxnSpPr>
        <p:spPr>
          <a:xfrm flipV="1">
            <a:off x="596646" y="616936"/>
            <a:ext cx="2647595" cy="3137"/>
          </a:xfrm>
          <a:prstGeom prst="straightConnector1">
            <a:avLst/>
          </a:prstGeom>
          <a:noFill/>
          <a:ln w="57150" cap="flat" cmpd="sng">
            <a:solidFill>
              <a:srgbClr val="002060"/>
            </a:solidFill>
            <a:prstDash val="solid"/>
            <a:miter lim="800000"/>
            <a:headEnd type="none" w="sm" len="sm"/>
            <a:tailEnd type="none" w="sm" len="sm"/>
          </a:ln>
        </p:spPr>
      </p:cxnSp>
      <p:sp>
        <p:nvSpPr>
          <p:cNvPr id="8" name="Slide Number Placeholder 7">
            <a:extLst>
              <a:ext uri="{FF2B5EF4-FFF2-40B4-BE49-F238E27FC236}">
                <a16:creationId xmlns:a16="http://schemas.microsoft.com/office/drawing/2014/main" id="{9A0CD2AC-1D61-1B8D-A6A5-D3F9B5153878}"/>
              </a:ext>
            </a:extLst>
          </p:cNvPr>
          <p:cNvSpPr>
            <a:spLocks noGrp="1"/>
          </p:cNvSpPr>
          <p:nvPr>
            <p:ph type="sldNum" sz="quarter" idx="12"/>
          </p:nvPr>
        </p:nvSpPr>
        <p:spPr/>
        <p:txBody>
          <a:bodyPr/>
          <a:lstStyle/>
          <a:p>
            <a:fld id="{B4A918BC-4D43-4B42-B3C0-E7EBE25E6AF0}" type="slidenum">
              <a:rPr lang="en-US" smtClean="0"/>
              <a:t>10</a:t>
            </a:fld>
            <a:endParaRPr lang="en-US"/>
          </a:p>
        </p:txBody>
      </p:sp>
    </p:spTree>
    <p:extLst>
      <p:ext uri="{BB962C8B-B14F-4D97-AF65-F5344CB8AC3E}">
        <p14:creationId xmlns:p14="http://schemas.microsoft.com/office/powerpoint/2010/main" val="1330868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DDA33-2DDE-E85A-E63E-27A75A40B09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83A9888-D92A-9430-95D2-5CF759679100}"/>
              </a:ext>
            </a:extLst>
          </p:cNvPr>
          <p:cNvSpPr/>
          <p:nvPr/>
        </p:nvSpPr>
        <p:spPr>
          <a:xfrm>
            <a:off x="101961" y="1850443"/>
            <a:ext cx="12039540" cy="12336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D85AA3-A641-8F8E-FB20-342A922DD802}"/>
              </a:ext>
            </a:extLst>
          </p:cNvPr>
          <p:cNvSpPr>
            <a:spLocks noGrp="1"/>
          </p:cNvSpPr>
          <p:nvPr>
            <p:ph type="title"/>
          </p:nvPr>
        </p:nvSpPr>
        <p:spPr>
          <a:xfrm>
            <a:off x="596646" y="140243"/>
            <a:ext cx="2647595" cy="424480"/>
          </a:xfrm>
        </p:spPr>
        <p:txBody>
          <a:bodyPr>
            <a:normAutofit fontScale="90000"/>
          </a:bodyPr>
          <a:lstStyle/>
          <a:p>
            <a:r>
              <a:rPr lang="en-US" sz="3200" b="1">
                <a:solidFill>
                  <a:schemeClr val="dk1"/>
                </a:solidFill>
                <a:latin typeface="Times New Roman"/>
                <a:ea typeface="+mn-ea"/>
                <a:cs typeface="Times New Roman"/>
              </a:rPr>
              <a:t>ECLAT</a:t>
            </a:r>
            <a:endParaRPr lang="en-US" sz="3200">
              <a:solidFill>
                <a:schemeClr val="dk1"/>
              </a:solidFill>
              <a:latin typeface="Times New Roman"/>
              <a:cs typeface="Times New Roman"/>
            </a:endParaRPr>
          </a:p>
        </p:txBody>
      </p:sp>
      <p:sp>
        <p:nvSpPr>
          <p:cNvPr id="3" name="Content Placeholder 2">
            <a:extLst>
              <a:ext uri="{FF2B5EF4-FFF2-40B4-BE49-F238E27FC236}">
                <a16:creationId xmlns:a16="http://schemas.microsoft.com/office/drawing/2014/main" id="{BB0B3321-8F89-4753-3F8A-826F440BE467}"/>
              </a:ext>
            </a:extLst>
          </p:cNvPr>
          <p:cNvSpPr>
            <a:spLocks noGrp="1"/>
          </p:cNvSpPr>
          <p:nvPr>
            <p:ph idx="1"/>
          </p:nvPr>
        </p:nvSpPr>
        <p:spPr>
          <a:xfrm>
            <a:off x="101961" y="939876"/>
            <a:ext cx="2956549" cy="3438694"/>
          </a:xfrm>
          <a:solidFill>
            <a:schemeClr val="bg1"/>
          </a:solidFill>
        </p:spPr>
        <p:txBody>
          <a:bodyPr vert="horz" lIns="91440" tIns="45720" rIns="91440" bIns="45720" rtlCol="0" anchor="t">
            <a:noAutofit/>
          </a:bodyPr>
          <a:lstStyle/>
          <a:p>
            <a:r>
              <a:rPr lang="en-US" sz="1600" b="1">
                <a:latin typeface="Times New Roman" panose="02020603050405020304" pitchFamily="18" charset="0"/>
                <a:cs typeface="Times New Roman" panose="02020603050405020304" pitchFamily="18" charset="0"/>
              </a:rPr>
              <a:t>Steps:</a:t>
            </a:r>
            <a:endParaRPr lang="en-US" sz="1600">
              <a:latin typeface="Times New Roman" panose="02020603050405020304" pitchFamily="18" charset="0"/>
              <a:cs typeface="Times New Roman" panose="02020603050405020304" pitchFamily="18" charset="0"/>
            </a:endParaRPr>
          </a:p>
          <a:p>
            <a:pPr marL="514350" lvl="1" indent="-285750">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Transform Transactions Vertically</a:t>
            </a:r>
          </a:p>
          <a:p>
            <a:pPr marL="514350" lvl="1" indent="-285750">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Generate Frequent </a:t>
            </a:r>
            <a:r>
              <a:rPr lang="en-US" sz="1600" b="1" err="1">
                <a:latin typeface="Times New Roman" panose="02020603050405020304" pitchFamily="18" charset="0"/>
                <a:cs typeface="Times New Roman" panose="02020603050405020304" pitchFamily="18" charset="0"/>
              </a:rPr>
              <a:t>Itemsets</a:t>
            </a:r>
            <a:endParaRPr lang="en-US" sz="1600" b="1">
              <a:latin typeface="Times New Roman" panose="02020603050405020304" pitchFamily="18" charset="0"/>
              <a:cs typeface="Times New Roman" panose="02020603050405020304" pitchFamily="18" charset="0"/>
            </a:endParaRPr>
          </a:p>
          <a:p>
            <a:pPr marL="514350" lvl="1" indent="-285750">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Calculate Support</a:t>
            </a:r>
          </a:p>
          <a:p>
            <a:pPr marL="514350" lvl="1" indent="-285750">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Prune Non-Frequent </a:t>
            </a:r>
            <a:r>
              <a:rPr lang="en-US" sz="1600" b="1" err="1">
                <a:latin typeface="Times New Roman" panose="02020603050405020304" pitchFamily="18" charset="0"/>
                <a:cs typeface="Times New Roman" panose="02020603050405020304" pitchFamily="18" charset="0"/>
              </a:rPr>
              <a:t>Itemsets</a:t>
            </a:r>
            <a:endParaRPr lang="en-US" sz="1600" b="1">
              <a:latin typeface="Times New Roman" panose="02020603050405020304" pitchFamily="18" charset="0"/>
              <a:cs typeface="Times New Roman" panose="02020603050405020304" pitchFamily="18" charset="0"/>
            </a:endParaRPr>
          </a:p>
          <a:p>
            <a:pPr marL="514350" lvl="1" indent="-285750">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Repeat Until Exhausted</a:t>
            </a:r>
          </a:p>
          <a:p>
            <a:pPr marL="514350" lvl="1" indent="-285750">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Output Frequent </a:t>
            </a:r>
            <a:r>
              <a:rPr lang="en-US" sz="1600" b="1" err="1">
                <a:latin typeface="Times New Roman" panose="02020603050405020304" pitchFamily="18" charset="0"/>
                <a:cs typeface="Times New Roman" panose="02020603050405020304" pitchFamily="18" charset="0"/>
              </a:rPr>
              <a:t>Itemsets</a:t>
            </a:r>
            <a:endParaRPr lang="en-US" sz="1600" b="1">
              <a:latin typeface="Times New Roman" panose="02020603050405020304" pitchFamily="18" charset="0"/>
              <a:cs typeface="Times New Roman" panose="02020603050405020304" pitchFamily="18" charset="0"/>
            </a:endParaRPr>
          </a:p>
          <a:p>
            <a:pPr marL="514350" lvl="1" indent="-285750">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Generate Association Rules</a:t>
            </a:r>
          </a:p>
          <a:p>
            <a:pPr marL="514350" lvl="1" indent="-285750">
              <a:buFont typeface="Arial" panose="020B0604020202020204" pitchFamily="34" charset="0"/>
              <a:buChar char="•"/>
            </a:pPr>
            <a:endParaRPr lang="en-US" sz="1600"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Configuration</a:t>
            </a:r>
            <a:r>
              <a:rPr lang="en-US" sz="1600">
                <a:latin typeface="Times New Roman" panose="02020603050405020304" pitchFamily="18" charset="0"/>
                <a:cs typeface="Times New Roman" panose="02020603050405020304" pitchFamily="18" charset="0"/>
              </a:rPr>
              <a:t>:</a:t>
            </a:r>
          </a:p>
          <a:p>
            <a:pPr marL="514350" lvl="1" indent="-285750">
              <a:buFont typeface="Arial" panose="020B0604020202020204" pitchFamily="34" charset="0"/>
              <a:buChar char="•"/>
            </a:pPr>
            <a:r>
              <a:rPr lang="en-US" sz="1600" err="1">
                <a:latin typeface="Times New Roman" panose="02020603050405020304" pitchFamily="18" charset="0"/>
                <a:cs typeface="Times New Roman" panose="02020603050405020304" pitchFamily="18" charset="0"/>
              </a:rPr>
              <a:t>min_confidence</a:t>
            </a:r>
            <a:r>
              <a:rPr lang="en-US" sz="1600">
                <a:latin typeface="Times New Roman" panose="02020603050405020304" pitchFamily="18" charset="0"/>
                <a:cs typeface="Times New Roman" panose="02020603050405020304" pitchFamily="18" charset="0"/>
              </a:rPr>
              <a:t>=0.7</a:t>
            </a:r>
          </a:p>
          <a:p>
            <a:pPr marL="514350" lvl="1" indent="-285750">
              <a:buFont typeface="Arial" panose="020B0604020202020204" pitchFamily="34" charset="0"/>
              <a:buChar char="•"/>
            </a:pPr>
            <a:r>
              <a:rPr lang="en-US" sz="1600" err="1">
                <a:latin typeface="Times New Roman" panose="02020603050405020304" pitchFamily="18" charset="0"/>
                <a:cs typeface="Times New Roman" panose="02020603050405020304" pitchFamily="18" charset="0"/>
              </a:rPr>
              <a:t>min_support</a:t>
            </a:r>
            <a:r>
              <a:rPr lang="en-US" sz="1600">
                <a:latin typeface="Times New Roman" panose="02020603050405020304" pitchFamily="18" charset="0"/>
                <a:cs typeface="Times New Roman" panose="02020603050405020304" pitchFamily="18" charset="0"/>
              </a:rPr>
              <a:t>=0.1</a:t>
            </a:r>
          </a:p>
          <a:p>
            <a:pPr marL="514350" lvl="1" indent="-285750">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err="1">
                <a:ln>
                  <a:noFill/>
                </a:ln>
                <a:solidFill>
                  <a:srgbClr val="262626"/>
                </a:solidFill>
                <a:effectLst/>
                <a:uLnTx/>
                <a:uFillTx/>
                <a:latin typeface="Times New Roman" panose="02020603050405020304" pitchFamily="18" charset="0"/>
                <a:ea typeface="+mn-ea"/>
                <a:cs typeface="Times New Roman" panose="02020603050405020304" pitchFamily="18" charset="0"/>
              </a:rPr>
              <a:t>Itemsets</a:t>
            </a:r>
            <a:r>
              <a:rPr kumimoji="0" lang="en-US" sz="1600" b="0" i="0" u="none" strike="noStrike" kern="1200" cap="none" spc="0" normalizeH="0" baseline="0" noProof="0">
                <a:ln>
                  <a:noFill/>
                </a:ln>
                <a:solidFill>
                  <a:srgbClr val="262626"/>
                </a:solidFill>
                <a:effectLst/>
                <a:uLnTx/>
                <a:uFillTx/>
                <a:latin typeface="Times New Roman" panose="02020603050405020304" pitchFamily="18" charset="0"/>
                <a:ea typeface="+mn-ea"/>
                <a:cs typeface="Times New Roman" panose="02020603050405020304" pitchFamily="18" charset="0"/>
              </a:rPr>
              <a:t>:</a:t>
            </a:r>
          </a:p>
          <a:p>
            <a:pPr lvl="1"/>
            <a:r>
              <a:rPr lang="en-US" sz="1600">
                <a:latin typeface="Times New Roman"/>
                <a:cs typeface="Times New Roman"/>
              </a:rPr>
              <a:t>84itemsets are identified</a:t>
            </a:r>
          </a:p>
          <a:p>
            <a:pPr marL="514350" lvl="1" indent="-285750">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5B3D926-A385-6834-998C-3D66073124B4}"/>
              </a:ext>
            </a:extLst>
          </p:cNvPr>
          <p:cNvSpPr/>
          <p:nvPr/>
        </p:nvSpPr>
        <p:spPr>
          <a:xfrm>
            <a:off x="11445766" y="5509483"/>
            <a:ext cx="573865" cy="1027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hart of different colored squares&#10;&#10;AI-generated content may be incorrect.">
            <a:extLst>
              <a:ext uri="{FF2B5EF4-FFF2-40B4-BE49-F238E27FC236}">
                <a16:creationId xmlns:a16="http://schemas.microsoft.com/office/drawing/2014/main" id="{4E3BCF22-C3D1-6E56-F64C-52DE89E2689E}"/>
              </a:ext>
            </a:extLst>
          </p:cNvPr>
          <p:cNvPicPr>
            <a:picLocks noChangeAspect="1"/>
          </p:cNvPicPr>
          <p:nvPr/>
        </p:nvPicPr>
        <p:blipFill>
          <a:blip r:embed="rId3"/>
          <a:srcRect l="15408" t="-8231" b="-2161"/>
          <a:stretch>
            <a:fillRect/>
          </a:stretch>
        </p:blipFill>
        <p:spPr>
          <a:xfrm>
            <a:off x="6882190" y="-90529"/>
            <a:ext cx="5311302" cy="4289099"/>
          </a:xfrm>
          <a:prstGeom prst="rect">
            <a:avLst/>
          </a:prstGeom>
        </p:spPr>
      </p:pic>
      <p:graphicFrame>
        <p:nvGraphicFramePr>
          <p:cNvPr id="10" name="Table 9">
            <a:extLst>
              <a:ext uri="{FF2B5EF4-FFF2-40B4-BE49-F238E27FC236}">
                <a16:creationId xmlns:a16="http://schemas.microsoft.com/office/drawing/2014/main" id="{AB5A650C-1B12-3B21-557A-41AD16AE7E4B}"/>
              </a:ext>
            </a:extLst>
          </p:cNvPr>
          <p:cNvGraphicFramePr>
            <a:graphicFrameLocks noGrp="1"/>
          </p:cNvGraphicFramePr>
          <p:nvPr>
            <p:extLst>
              <p:ext uri="{D42A27DB-BD31-4B8C-83A1-F6EECF244321}">
                <p14:modId xmlns:p14="http://schemas.microsoft.com/office/powerpoint/2010/main" val="2658402116"/>
              </p:ext>
            </p:extLst>
          </p:nvPr>
        </p:nvGraphicFramePr>
        <p:xfrm>
          <a:off x="3060969" y="4233290"/>
          <a:ext cx="6297715" cy="2286000"/>
        </p:xfrm>
        <a:graphic>
          <a:graphicData uri="http://schemas.openxmlformats.org/drawingml/2006/table">
            <a:tbl>
              <a:tblPr bandRow="1">
                <a:tableStyleId>{C4B1156A-380E-4F78-BDF5-A606A8083BF9}</a:tableStyleId>
              </a:tblPr>
              <a:tblGrid>
                <a:gridCol w="1259543">
                  <a:extLst>
                    <a:ext uri="{9D8B030D-6E8A-4147-A177-3AD203B41FA5}">
                      <a16:colId xmlns:a16="http://schemas.microsoft.com/office/drawing/2014/main" val="1744031402"/>
                    </a:ext>
                  </a:extLst>
                </a:gridCol>
                <a:gridCol w="1259543">
                  <a:extLst>
                    <a:ext uri="{9D8B030D-6E8A-4147-A177-3AD203B41FA5}">
                      <a16:colId xmlns:a16="http://schemas.microsoft.com/office/drawing/2014/main" val="1086148979"/>
                    </a:ext>
                  </a:extLst>
                </a:gridCol>
                <a:gridCol w="1259543">
                  <a:extLst>
                    <a:ext uri="{9D8B030D-6E8A-4147-A177-3AD203B41FA5}">
                      <a16:colId xmlns:a16="http://schemas.microsoft.com/office/drawing/2014/main" val="838800448"/>
                    </a:ext>
                  </a:extLst>
                </a:gridCol>
                <a:gridCol w="1259543">
                  <a:extLst>
                    <a:ext uri="{9D8B030D-6E8A-4147-A177-3AD203B41FA5}">
                      <a16:colId xmlns:a16="http://schemas.microsoft.com/office/drawing/2014/main" val="143166416"/>
                    </a:ext>
                  </a:extLst>
                </a:gridCol>
                <a:gridCol w="1259543">
                  <a:extLst>
                    <a:ext uri="{9D8B030D-6E8A-4147-A177-3AD203B41FA5}">
                      <a16:colId xmlns:a16="http://schemas.microsoft.com/office/drawing/2014/main" val="3318140586"/>
                    </a:ext>
                  </a:extLst>
                </a:gridCol>
              </a:tblGrid>
              <a:tr h="259772">
                <a:tc>
                  <a:txBody>
                    <a:bodyPr/>
                    <a:lstStyle/>
                    <a:p>
                      <a:pPr algn="l">
                        <a:buNone/>
                      </a:pPr>
                      <a:r>
                        <a:rPr lang="en-US" sz="1400"/>
                        <a:t>Antecedent</a:t>
                      </a:r>
                    </a:p>
                  </a:txBody>
                  <a:tcPr anchor="ctr"/>
                </a:tc>
                <a:tc>
                  <a:txBody>
                    <a:bodyPr/>
                    <a:lstStyle/>
                    <a:p>
                      <a:pPr algn="ctr">
                        <a:buNone/>
                      </a:pPr>
                      <a:r>
                        <a:rPr lang="en-US" sz="1400"/>
                        <a:t>Consequent</a:t>
                      </a:r>
                    </a:p>
                  </a:txBody>
                  <a:tcPr anchor="ctr"/>
                </a:tc>
                <a:tc>
                  <a:txBody>
                    <a:bodyPr/>
                    <a:lstStyle/>
                    <a:p>
                      <a:pPr algn="ctr">
                        <a:buNone/>
                      </a:pPr>
                      <a:r>
                        <a:rPr lang="en-US" sz="1400"/>
                        <a:t>Support</a:t>
                      </a:r>
                    </a:p>
                  </a:txBody>
                  <a:tcPr anchor="ctr"/>
                </a:tc>
                <a:tc>
                  <a:txBody>
                    <a:bodyPr/>
                    <a:lstStyle/>
                    <a:p>
                      <a:pPr algn="ctr">
                        <a:buNone/>
                      </a:pPr>
                      <a:r>
                        <a:rPr lang="en-US" sz="1400"/>
                        <a:t>Confidence</a:t>
                      </a:r>
                    </a:p>
                  </a:txBody>
                  <a:tcPr anchor="ctr"/>
                </a:tc>
                <a:tc>
                  <a:txBody>
                    <a:bodyPr/>
                    <a:lstStyle/>
                    <a:p>
                      <a:pPr algn="ctr">
                        <a:buNone/>
                      </a:pPr>
                      <a:r>
                        <a:rPr lang="en-US" sz="1400"/>
                        <a:t>Lift</a:t>
                      </a:r>
                    </a:p>
                  </a:txBody>
                  <a:tcPr anchor="ctr"/>
                </a:tc>
                <a:extLst>
                  <a:ext uri="{0D108BD9-81ED-4DB2-BD59-A6C34878D82A}">
                    <a16:rowId xmlns:a16="http://schemas.microsoft.com/office/drawing/2014/main" val="3220673202"/>
                  </a:ext>
                </a:extLst>
              </a:tr>
              <a:tr h="485316">
                <a:tc>
                  <a:txBody>
                    <a:bodyPr/>
                    <a:lstStyle/>
                    <a:p>
                      <a:pPr algn="l">
                        <a:buNone/>
                      </a:pPr>
                      <a:r>
                        <a:rPr lang="en-US" sz="1400" err="1"/>
                        <a:t>GLD_Down</a:t>
                      </a:r>
                      <a:r>
                        <a:rPr lang="en-US" sz="1400"/>
                        <a:t>, </a:t>
                      </a:r>
                      <a:r>
                        <a:rPr lang="en-US" sz="1400" err="1"/>
                        <a:t>SPX_Down</a:t>
                      </a:r>
                      <a:r>
                        <a:rPr lang="en-US" sz="1400"/>
                        <a:t>, </a:t>
                      </a:r>
                      <a:r>
                        <a:rPr lang="en-US" sz="1400" err="1"/>
                        <a:t>USO_Down</a:t>
                      </a:r>
                      <a:endParaRPr lang="en-US" sz="1400"/>
                    </a:p>
                  </a:txBody>
                  <a:tcPr anchor="ctr"/>
                </a:tc>
                <a:tc>
                  <a:txBody>
                    <a:bodyPr/>
                    <a:lstStyle/>
                    <a:p>
                      <a:pPr algn="ctr">
                        <a:buNone/>
                      </a:pPr>
                      <a:r>
                        <a:rPr lang="en-US" sz="1400" err="1"/>
                        <a:t>SLV_Down</a:t>
                      </a:r>
                    </a:p>
                  </a:txBody>
                  <a:tcPr anchor="ctr"/>
                </a:tc>
                <a:tc>
                  <a:txBody>
                    <a:bodyPr/>
                    <a:lstStyle/>
                    <a:p>
                      <a:pPr algn="ctr">
                        <a:buNone/>
                      </a:pPr>
                      <a:r>
                        <a:rPr lang="en-US" sz="1400"/>
                        <a:t>0.10</a:t>
                      </a:r>
                    </a:p>
                  </a:txBody>
                  <a:tcPr anchor="ctr"/>
                </a:tc>
                <a:tc>
                  <a:txBody>
                    <a:bodyPr/>
                    <a:lstStyle/>
                    <a:p>
                      <a:pPr algn="ctr">
                        <a:buNone/>
                      </a:pPr>
                      <a:r>
                        <a:rPr lang="en-US" sz="1400"/>
                        <a:t>0.86</a:t>
                      </a:r>
                    </a:p>
                  </a:txBody>
                  <a:tcPr anchor="ctr"/>
                </a:tc>
                <a:tc>
                  <a:txBody>
                    <a:bodyPr/>
                    <a:lstStyle/>
                    <a:p>
                      <a:pPr algn="ctr">
                        <a:buNone/>
                      </a:pPr>
                      <a:r>
                        <a:rPr lang="en-US" sz="1400"/>
                        <a:t>2.05</a:t>
                      </a:r>
                    </a:p>
                  </a:txBody>
                  <a:tcPr anchor="ctr"/>
                </a:tc>
                <a:extLst>
                  <a:ext uri="{0D108BD9-81ED-4DB2-BD59-A6C34878D82A}">
                    <a16:rowId xmlns:a16="http://schemas.microsoft.com/office/drawing/2014/main" val="1190417162"/>
                  </a:ext>
                </a:extLst>
              </a:tr>
              <a:tr h="346654">
                <a:tc>
                  <a:txBody>
                    <a:bodyPr/>
                    <a:lstStyle/>
                    <a:p>
                      <a:pPr algn="l">
                        <a:buNone/>
                      </a:pPr>
                      <a:r>
                        <a:rPr lang="en-US" sz="1400" err="1"/>
                        <a:t>GLD_Down</a:t>
                      </a:r>
                      <a:r>
                        <a:rPr lang="en-US" sz="1400"/>
                        <a:t>, </a:t>
                      </a:r>
                      <a:r>
                        <a:rPr lang="en-US" sz="1400" err="1"/>
                        <a:t>SPX_Down</a:t>
                      </a:r>
                      <a:endParaRPr lang="en-US" sz="1400"/>
                    </a:p>
                  </a:txBody>
                  <a:tcPr anchor="ctr"/>
                </a:tc>
                <a:tc>
                  <a:txBody>
                    <a:bodyPr/>
                    <a:lstStyle/>
                    <a:p>
                      <a:pPr algn="ctr">
                        <a:buNone/>
                      </a:pPr>
                      <a:r>
                        <a:rPr lang="en-US" sz="1400" err="1"/>
                        <a:t>SLV_Down</a:t>
                      </a:r>
                    </a:p>
                  </a:txBody>
                  <a:tcPr anchor="ctr"/>
                </a:tc>
                <a:tc>
                  <a:txBody>
                    <a:bodyPr/>
                    <a:lstStyle/>
                    <a:p>
                      <a:pPr algn="ctr">
                        <a:buNone/>
                      </a:pPr>
                      <a:r>
                        <a:rPr lang="en-US" sz="1400"/>
                        <a:t>0.15</a:t>
                      </a:r>
                    </a:p>
                  </a:txBody>
                  <a:tcPr anchor="ctr"/>
                </a:tc>
                <a:tc>
                  <a:txBody>
                    <a:bodyPr/>
                    <a:lstStyle/>
                    <a:p>
                      <a:pPr algn="ctr">
                        <a:buNone/>
                      </a:pPr>
                      <a:r>
                        <a:rPr lang="en-US" sz="1400"/>
                        <a:t>0.85</a:t>
                      </a:r>
                    </a:p>
                  </a:txBody>
                  <a:tcPr anchor="ctr"/>
                </a:tc>
                <a:tc>
                  <a:txBody>
                    <a:bodyPr/>
                    <a:lstStyle/>
                    <a:p>
                      <a:pPr algn="ctr">
                        <a:buNone/>
                      </a:pPr>
                      <a:r>
                        <a:rPr lang="en-US" sz="1400"/>
                        <a:t>2.02</a:t>
                      </a:r>
                    </a:p>
                  </a:txBody>
                  <a:tcPr anchor="ctr"/>
                </a:tc>
                <a:extLst>
                  <a:ext uri="{0D108BD9-81ED-4DB2-BD59-A6C34878D82A}">
                    <a16:rowId xmlns:a16="http://schemas.microsoft.com/office/drawing/2014/main" val="3286566541"/>
                  </a:ext>
                </a:extLst>
              </a:tr>
              <a:tr h="346654">
                <a:tc>
                  <a:txBody>
                    <a:bodyPr/>
                    <a:lstStyle/>
                    <a:p>
                      <a:pPr algn="l">
                        <a:buNone/>
                      </a:pPr>
                      <a:r>
                        <a:rPr lang="en-US" sz="1400" err="1"/>
                        <a:t>EUR_USD_Up</a:t>
                      </a:r>
                      <a:r>
                        <a:rPr lang="en-US" sz="1400"/>
                        <a:t>, </a:t>
                      </a:r>
                      <a:r>
                        <a:rPr lang="en-US" sz="1400" err="1"/>
                        <a:t>GLD_Up</a:t>
                      </a:r>
                      <a:r>
                        <a:rPr lang="en-US" sz="1400"/>
                        <a:t>, </a:t>
                      </a:r>
                      <a:r>
                        <a:rPr lang="en-US" sz="1400" err="1"/>
                        <a:t>USO_Up</a:t>
                      </a:r>
                      <a:endParaRPr lang="en-US" sz="1400"/>
                    </a:p>
                  </a:txBody>
                  <a:tcPr anchor="ctr"/>
                </a:tc>
                <a:tc>
                  <a:txBody>
                    <a:bodyPr/>
                    <a:lstStyle/>
                    <a:p>
                      <a:pPr algn="ctr">
                        <a:buNone/>
                      </a:pPr>
                      <a:r>
                        <a:rPr lang="en-US" sz="1400" err="1"/>
                        <a:t>SLV_Up</a:t>
                      </a:r>
                    </a:p>
                  </a:txBody>
                  <a:tcPr anchor="ctr"/>
                </a:tc>
                <a:tc>
                  <a:txBody>
                    <a:bodyPr/>
                    <a:lstStyle/>
                    <a:p>
                      <a:pPr algn="ctr">
                        <a:buNone/>
                      </a:pPr>
                      <a:r>
                        <a:rPr lang="en-US" sz="1400"/>
                        <a:t>0.12</a:t>
                      </a:r>
                    </a:p>
                  </a:txBody>
                  <a:tcPr anchor="ctr"/>
                </a:tc>
                <a:tc>
                  <a:txBody>
                    <a:bodyPr/>
                    <a:lstStyle/>
                    <a:p>
                      <a:pPr algn="ctr">
                        <a:buNone/>
                      </a:pPr>
                      <a:r>
                        <a:rPr lang="en-US" sz="1400"/>
                        <a:t>0.88</a:t>
                      </a:r>
                    </a:p>
                  </a:txBody>
                  <a:tcPr anchor="ctr"/>
                </a:tc>
                <a:tc>
                  <a:txBody>
                    <a:bodyPr/>
                    <a:lstStyle/>
                    <a:p>
                      <a:pPr algn="ctr">
                        <a:buNone/>
                      </a:pPr>
                      <a:r>
                        <a:rPr lang="en-US" sz="1400"/>
                        <a:t>1.90</a:t>
                      </a:r>
                    </a:p>
                  </a:txBody>
                  <a:tcPr anchor="ctr"/>
                </a:tc>
                <a:extLst>
                  <a:ext uri="{0D108BD9-81ED-4DB2-BD59-A6C34878D82A}">
                    <a16:rowId xmlns:a16="http://schemas.microsoft.com/office/drawing/2014/main" val="2373857325"/>
                  </a:ext>
                </a:extLst>
              </a:tr>
            </a:tbl>
          </a:graphicData>
        </a:graphic>
      </p:graphicFrame>
      <p:cxnSp>
        <p:nvCxnSpPr>
          <p:cNvPr id="7" name="Google Shape;151;p26">
            <a:extLst>
              <a:ext uri="{FF2B5EF4-FFF2-40B4-BE49-F238E27FC236}">
                <a16:creationId xmlns:a16="http://schemas.microsoft.com/office/drawing/2014/main" id="{E5F66E8E-5BF8-3A00-C5D5-B1C4CF2C1AF5}"/>
              </a:ext>
            </a:extLst>
          </p:cNvPr>
          <p:cNvCxnSpPr>
            <a:cxnSpLocks/>
          </p:cNvCxnSpPr>
          <p:nvPr/>
        </p:nvCxnSpPr>
        <p:spPr>
          <a:xfrm flipV="1">
            <a:off x="596646" y="616936"/>
            <a:ext cx="2647595" cy="3137"/>
          </a:xfrm>
          <a:prstGeom prst="straightConnector1">
            <a:avLst/>
          </a:prstGeom>
          <a:noFill/>
          <a:ln w="57150" cap="flat" cmpd="sng">
            <a:solidFill>
              <a:srgbClr val="002060"/>
            </a:solidFill>
            <a:prstDash val="solid"/>
            <a:miter lim="800000"/>
            <a:headEnd type="none" w="sm" len="sm"/>
            <a:tailEnd type="none" w="sm" len="sm"/>
          </a:ln>
        </p:spPr>
      </p:cxnSp>
      <p:sp>
        <p:nvSpPr>
          <p:cNvPr id="8" name="Slide Number Placeholder 7">
            <a:extLst>
              <a:ext uri="{FF2B5EF4-FFF2-40B4-BE49-F238E27FC236}">
                <a16:creationId xmlns:a16="http://schemas.microsoft.com/office/drawing/2014/main" id="{9A35BF1A-528A-689D-96A0-05E44FEB49A0}"/>
              </a:ext>
            </a:extLst>
          </p:cNvPr>
          <p:cNvSpPr>
            <a:spLocks noGrp="1"/>
          </p:cNvSpPr>
          <p:nvPr>
            <p:ph type="sldNum" sz="quarter" idx="12"/>
          </p:nvPr>
        </p:nvSpPr>
        <p:spPr/>
        <p:txBody>
          <a:bodyPr/>
          <a:lstStyle/>
          <a:p>
            <a:fld id="{B4A918BC-4D43-4B42-B3C0-E7EBE25E6AF0}" type="slidenum">
              <a:rPr lang="en-US" smtClean="0"/>
              <a:t>11</a:t>
            </a:fld>
            <a:endParaRPr lang="en-US"/>
          </a:p>
        </p:txBody>
      </p:sp>
    </p:spTree>
    <p:extLst>
      <p:ext uri="{BB962C8B-B14F-4D97-AF65-F5344CB8AC3E}">
        <p14:creationId xmlns:p14="http://schemas.microsoft.com/office/powerpoint/2010/main" val="3505193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36DD39-BAA6-9BC7-3BA0-03C5A7A94E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85EAA7-1B03-BF54-E1C4-7B97BFF58AAF}"/>
              </a:ext>
            </a:extLst>
          </p:cNvPr>
          <p:cNvSpPr>
            <a:spLocks noGrp="1"/>
          </p:cNvSpPr>
          <p:nvPr>
            <p:ph type="title"/>
          </p:nvPr>
        </p:nvSpPr>
        <p:spPr>
          <a:xfrm>
            <a:off x="596646" y="65984"/>
            <a:ext cx="4697303" cy="531401"/>
          </a:xfrm>
        </p:spPr>
        <p:txBody>
          <a:bodyPr>
            <a:normAutofit/>
          </a:bodyPr>
          <a:lstStyle/>
          <a:p>
            <a:r>
              <a:rPr lang="en-US" sz="3200" b="1">
                <a:latin typeface="Times New Roman" panose="02020603050405020304" pitchFamily="18" charset="0"/>
                <a:cs typeface="Times New Roman" panose="02020603050405020304" pitchFamily="18" charset="0"/>
              </a:rPr>
              <a:t>Results</a:t>
            </a:r>
            <a:endParaRPr lang="en-US" sz="3200">
              <a:latin typeface="Times New Roman" panose="02020603050405020304" pitchFamily="18" charset="0"/>
              <a:cs typeface="Times New Roman" panose="02020603050405020304" pitchFamily="18" charset="0"/>
            </a:endParaRPr>
          </a:p>
        </p:txBody>
      </p:sp>
      <p:pic>
        <p:nvPicPr>
          <p:cNvPr id="13" name="Picture 12" descr="A graph of a support comparison&#10;&#10;AI-generated content may be incorrect.">
            <a:extLst>
              <a:ext uri="{FF2B5EF4-FFF2-40B4-BE49-F238E27FC236}">
                <a16:creationId xmlns:a16="http://schemas.microsoft.com/office/drawing/2014/main" id="{9F413D20-D54D-4E29-2382-726BAC422E83}"/>
              </a:ext>
            </a:extLst>
          </p:cNvPr>
          <p:cNvPicPr>
            <a:picLocks noChangeAspect="1"/>
          </p:cNvPicPr>
          <p:nvPr/>
        </p:nvPicPr>
        <p:blipFill>
          <a:blip r:embed="rId3"/>
          <a:stretch>
            <a:fillRect/>
          </a:stretch>
        </p:blipFill>
        <p:spPr>
          <a:xfrm>
            <a:off x="7437899" y="3839976"/>
            <a:ext cx="4087091" cy="2814205"/>
          </a:xfrm>
          <a:prstGeom prst="rect">
            <a:avLst/>
          </a:prstGeom>
        </p:spPr>
      </p:pic>
      <p:pic>
        <p:nvPicPr>
          <p:cNvPr id="15" name="Picture 14" descr="A screen shot of a chart&#10;&#10;AI-generated content may be incorrect.">
            <a:extLst>
              <a:ext uri="{FF2B5EF4-FFF2-40B4-BE49-F238E27FC236}">
                <a16:creationId xmlns:a16="http://schemas.microsoft.com/office/drawing/2014/main" id="{95D23D54-0557-4612-822C-758CD19027C8}"/>
              </a:ext>
            </a:extLst>
          </p:cNvPr>
          <p:cNvPicPr>
            <a:picLocks noChangeAspect="1"/>
          </p:cNvPicPr>
          <p:nvPr/>
        </p:nvPicPr>
        <p:blipFill>
          <a:blip r:embed="rId4"/>
          <a:stretch>
            <a:fillRect/>
          </a:stretch>
        </p:blipFill>
        <p:spPr>
          <a:xfrm>
            <a:off x="7140006" y="109886"/>
            <a:ext cx="4572520" cy="3662796"/>
          </a:xfrm>
          <a:prstGeom prst="rect">
            <a:avLst/>
          </a:prstGeom>
        </p:spPr>
      </p:pic>
      <p:cxnSp>
        <p:nvCxnSpPr>
          <p:cNvPr id="3" name="Google Shape;151;p26">
            <a:extLst>
              <a:ext uri="{FF2B5EF4-FFF2-40B4-BE49-F238E27FC236}">
                <a16:creationId xmlns:a16="http://schemas.microsoft.com/office/drawing/2014/main" id="{EFB05303-D1C1-5B8F-C125-BC3638432B81}"/>
              </a:ext>
            </a:extLst>
          </p:cNvPr>
          <p:cNvCxnSpPr>
            <a:cxnSpLocks/>
          </p:cNvCxnSpPr>
          <p:nvPr/>
        </p:nvCxnSpPr>
        <p:spPr>
          <a:xfrm>
            <a:off x="596646" y="620073"/>
            <a:ext cx="6154883" cy="35618"/>
          </a:xfrm>
          <a:prstGeom prst="straightConnector1">
            <a:avLst/>
          </a:prstGeom>
          <a:noFill/>
          <a:ln w="57150" cap="flat" cmpd="sng">
            <a:solidFill>
              <a:srgbClr val="002060"/>
            </a:solidFill>
            <a:prstDash val="solid"/>
            <a:miter lim="800000"/>
            <a:headEnd type="none" w="sm" len="sm"/>
            <a:tailEnd type="none" w="sm" len="sm"/>
          </a:ln>
        </p:spPr>
      </p:cxnSp>
      <p:sp>
        <p:nvSpPr>
          <p:cNvPr id="5" name="Slide Number Placeholder 4">
            <a:extLst>
              <a:ext uri="{FF2B5EF4-FFF2-40B4-BE49-F238E27FC236}">
                <a16:creationId xmlns:a16="http://schemas.microsoft.com/office/drawing/2014/main" id="{2EE2D69B-99C4-C646-8DFB-E90B0F2C74E7}"/>
              </a:ext>
            </a:extLst>
          </p:cNvPr>
          <p:cNvSpPr>
            <a:spLocks noGrp="1"/>
          </p:cNvSpPr>
          <p:nvPr>
            <p:ph type="sldNum" sz="quarter" idx="12"/>
          </p:nvPr>
        </p:nvSpPr>
        <p:spPr/>
        <p:txBody>
          <a:bodyPr/>
          <a:lstStyle/>
          <a:p>
            <a:fld id="{B4A918BC-4D43-4B42-B3C0-E7EBE25E6AF0}" type="slidenum">
              <a:rPr lang="en-US" smtClean="0"/>
              <a:t>12</a:t>
            </a:fld>
            <a:endParaRPr lang="en-US"/>
          </a:p>
        </p:txBody>
      </p:sp>
      <p:sp>
        <p:nvSpPr>
          <p:cNvPr id="756" name="Content Placeholder 755">
            <a:extLst>
              <a:ext uri="{FF2B5EF4-FFF2-40B4-BE49-F238E27FC236}">
                <a16:creationId xmlns:a16="http://schemas.microsoft.com/office/drawing/2014/main" id="{1FDBD5F7-C04B-AFE9-1C4F-13A88A0BCAA1}"/>
              </a:ext>
            </a:extLst>
          </p:cNvPr>
          <p:cNvSpPr>
            <a:spLocks noGrp="1"/>
          </p:cNvSpPr>
          <p:nvPr>
            <p:ph idx="1"/>
          </p:nvPr>
        </p:nvSpPr>
        <p:spPr>
          <a:xfrm>
            <a:off x="454419" y="852268"/>
            <a:ext cx="6399688" cy="5680665"/>
          </a:xfrm>
        </p:spPr>
        <p:txBody>
          <a:bodyPr vert="horz" lIns="91440" tIns="45720" rIns="91440" bIns="45720" rtlCol="0" anchor="t">
            <a:noAutofit/>
          </a:bodyPr>
          <a:lstStyle/>
          <a:p>
            <a:pPr marL="0" indent="0">
              <a:buNone/>
            </a:pPr>
            <a:r>
              <a:rPr lang="en-US" sz="1400" b="1">
                <a:ea typeface="+mn-lt"/>
                <a:cs typeface="+mn-lt"/>
              </a:rPr>
              <a:t>Focus on Stability:</a:t>
            </a:r>
            <a:endParaRPr lang="en-US" sz="1400">
              <a:ea typeface="Calibri" panose="020F0502020204030204"/>
              <a:cs typeface="Calibri" panose="020F0502020204030204"/>
            </a:endParaRPr>
          </a:p>
          <a:p>
            <a:r>
              <a:rPr lang="en-US" sz="1400" b="1" err="1">
                <a:ea typeface="+mn-lt"/>
                <a:cs typeface="+mn-lt"/>
              </a:rPr>
              <a:t>SPX_Same</a:t>
            </a:r>
            <a:r>
              <a:rPr lang="en-US" sz="1400" b="1">
                <a:ea typeface="+mn-lt"/>
                <a:cs typeface="+mn-lt"/>
              </a:rPr>
              <a:t> (15.9% support):</a:t>
            </a:r>
            <a:r>
              <a:rPr lang="en-US" sz="1400">
                <a:ea typeface="+mn-lt"/>
                <a:cs typeface="+mn-lt"/>
              </a:rPr>
              <a:t> Market stability is limited; rely more on trend-based equity strategies.</a:t>
            </a:r>
            <a:endParaRPr lang="en-US" sz="1400">
              <a:ea typeface="Calibri"/>
              <a:cs typeface="Calibri"/>
            </a:endParaRPr>
          </a:p>
          <a:p>
            <a:r>
              <a:rPr lang="en-US" sz="1400" b="1" err="1">
                <a:ea typeface="+mn-lt"/>
                <a:cs typeface="+mn-lt"/>
              </a:rPr>
              <a:t>GLD_Up</a:t>
            </a:r>
            <a:r>
              <a:rPr lang="en-US" sz="1400" b="1">
                <a:ea typeface="+mn-lt"/>
                <a:cs typeface="+mn-lt"/>
              </a:rPr>
              <a:t> (51.9% support):</a:t>
            </a:r>
            <a:r>
              <a:rPr lang="en-US" sz="1400">
                <a:ea typeface="+mn-lt"/>
                <a:cs typeface="+mn-lt"/>
              </a:rPr>
              <a:t> Gold rises frequently and serves as a strong volatility hedge.</a:t>
            </a:r>
            <a:endParaRPr lang="en-US" sz="1400">
              <a:ea typeface="Calibri"/>
              <a:cs typeface="Calibri"/>
            </a:endParaRPr>
          </a:p>
          <a:p>
            <a:pPr marL="0" indent="0">
              <a:buNone/>
            </a:pPr>
            <a:r>
              <a:rPr lang="en-US" sz="1400" b="1">
                <a:ea typeface="+mn-lt"/>
                <a:cs typeface="+mn-lt"/>
              </a:rPr>
              <a:t>Leverage Multi-Item Associations:</a:t>
            </a:r>
            <a:endParaRPr lang="en-US" sz="1400">
              <a:ea typeface="Calibri"/>
              <a:cs typeface="Calibri"/>
            </a:endParaRPr>
          </a:p>
          <a:p>
            <a:r>
              <a:rPr lang="en-US" sz="1400" b="1" err="1">
                <a:ea typeface="+mn-lt"/>
                <a:cs typeface="+mn-lt"/>
              </a:rPr>
              <a:t>GLD_Up</a:t>
            </a:r>
            <a:r>
              <a:rPr lang="en-US" sz="1400" b="1">
                <a:ea typeface="+mn-lt"/>
                <a:cs typeface="+mn-lt"/>
              </a:rPr>
              <a:t>, </a:t>
            </a:r>
            <a:r>
              <a:rPr lang="en-US" sz="1400" b="1" err="1">
                <a:ea typeface="+mn-lt"/>
                <a:cs typeface="+mn-lt"/>
              </a:rPr>
              <a:t>SLV_Up</a:t>
            </a:r>
            <a:r>
              <a:rPr lang="en-US" sz="1400" b="1">
                <a:ea typeface="+mn-lt"/>
                <a:cs typeface="+mn-lt"/>
              </a:rPr>
              <a:t>, </a:t>
            </a:r>
            <a:r>
              <a:rPr lang="en-US" sz="1400" b="1" err="1">
                <a:ea typeface="+mn-lt"/>
                <a:cs typeface="+mn-lt"/>
              </a:rPr>
              <a:t>USO_Up</a:t>
            </a:r>
            <a:r>
              <a:rPr lang="en-US" sz="1400" b="1">
                <a:ea typeface="+mn-lt"/>
                <a:cs typeface="+mn-lt"/>
              </a:rPr>
              <a:t> (21.1% support):</a:t>
            </a:r>
            <a:r>
              <a:rPr lang="en-US" sz="1400">
                <a:ea typeface="+mn-lt"/>
                <a:cs typeface="+mn-lt"/>
              </a:rPr>
              <a:t> Favor gold, silver, and oil during synchronized commodity uptrends.</a:t>
            </a:r>
            <a:endParaRPr lang="en-US" sz="1400">
              <a:ea typeface="Calibri"/>
              <a:cs typeface="Calibri"/>
            </a:endParaRPr>
          </a:p>
          <a:p>
            <a:r>
              <a:rPr lang="en-US" sz="1400" b="1" err="1">
                <a:ea typeface="+mn-lt"/>
                <a:cs typeface="+mn-lt"/>
              </a:rPr>
              <a:t>SPX_Up</a:t>
            </a:r>
            <a:r>
              <a:rPr lang="en-US" sz="1400" b="1">
                <a:ea typeface="+mn-lt"/>
                <a:cs typeface="+mn-lt"/>
              </a:rPr>
              <a:t>, </a:t>
            </a:r>
            <a:r>
              <a:rPr lang="en-US" sz="1400" b="1" err="1">
                <a:ea typeface="+mn-lt"/>
                <a:cs typeface="+mn-lt"/>
              </a:rPr>
              <a:t>USO_Up</a:t>
            </a:r>
            <a:r>
              <a:rPr lang="en-US" sz="1400" b="1">
                <a:ea typeface="+mn-lt"/>
                <a:cs typeface="+mn-lt"/>
              </a:rPr>
              <a:t> (25.6% support):</a:t>
            </a:r>
            <a:r>
              <a:rPr lang="en-US" sz="1400">
                <a:ea typeface="+mn-lt"/>
                <a:cs typeface="+mn-lt"/>
              </a:rPr>
              <a:t> Bullish environment for energy-sensitive equities.</a:t>
            </a:r>
            <a:endParaRPr lang="en-US" sz="1400">
              <a:ea typeface="Calibri"/>
              <a:cs typeface="Calibri"/>
            </a:endParaRPr>
          </a:p>
          <a:p>
            <a:pPr marL="0" indent="0">
              <a:buNone/>
            </a:pPr>
            <a:r>
              <a:rPr lang="en-US" sz="1400" b="1">
                <a:ea typeface="+mn-lt"/>
                <a:cs typeface="+mn-lt"/>
              </a:rPr>
              <a:t>Diversify Assets:</a:t>
            </a:r>
            <a:endParaRPr lang="en-US" sz="1400">
              <a:ea typeface="Calibri"/>
              <a:cs typeface="Calibri"/>
            </a:endParaRPr>
          </a:p>
          <a:p>
            <a:r>
              <a:rPr lang="en-US" sz="1400">
                <a:ea typeface="+mn-lt"/>
                <a:cs typeface="+mn-lt"/>
              </a:rPr>
              <a:t>Combine </a:t>
            </a:r>
            <a:r>
              <a:rPr lang="en-US" sz="1400" b="1" err="1">
                <a:ea typeface="+mn-lt"/>
                <a:cs typeface="+mn-lt"/>
              </a:rPr>
              <a:t>SPX_Up</a:t>
            </a:r>
            <a:r>
              <a:rPr lang="en-US" sz="1400" b="1">
                <a:ea typeface="+mn-lt"/>
                <a:cs typeface="+mn-lt"/>
              </a:rPr>
              <a:t> (46.7%)</a:t>
            </a:r>
            <a:r>
              <a:rPr lang="en-US" sz="1400">
                <a:ea typeface="+mn-lt"/>
                <a:cs typeface="+mn-lt"/>
              </a:rPr>
              <a:t> with </a:t>
            </a:r>
            <a:r>
              <a:rPr lang="en-US" sz="1400" b="1" err="1">
                <a:ea typeface="+mn-lt"/>
                <a:cs typeface="+mn-lt"/>
              </a:rPr>
              <a:t>GLD_Up</a:t>
            </a:r>
            <a:r>
              <a:rPr lang="en-US" sz="1400" b="1">
                <a:ea typeface="+mn-lt"/>
                <a:cs typeface="+mn-lt"/>
              </a:rPr>
              <a:t> (51.9%)</a:t>
            </a:r>
            <a:r>
              <a:rPr lang="en-US" sz="1400">
                <a:ea typeface="+mn-lt"/>
                <a:cs typeface="+mn-lt"/>
              </a:rPr>
              <a:t> for risk-adjusted returns.</a:t>
            </a:r>
            <a:endParaRPr lang="en-US" sz="1400">
              <a:ea typeface="Calibri"/>
              <a:cs typeface="Calibri"/>
            </a:endParaRPr>
          </a:p>
          <a:p>
            <a:r>
              <a:rPr lang="en-US" sz="1400">
                <a:ea typeface="+mn-lt"/>
                <a:cs typeface="+mn-lt"/>
              </a:rPr>
              <a:t>Add </a:t>
            </a:r>
            <a:r>
              <a:rPr lang="en-US" sz="1400" b="1" err="1">
                <a:ea typeface="+mn-lt"/>
                <a:cs typeface="+mn-lt"/>
              </a:rPr>
              <a:t>SLV_Up</a:t>
            </a:r>
            <a:r>
              <a:rPr lang="en-US" sz="1400" b="1">
                <a:ea typeface="+mn-lt"/>
                <a:cs typeface="+mn-lt"/>
              </a:rPr>
              <a:t> (46.2%)</a:t>
            </a:r>
            <a:r>
              <a:rPr lang="en-US" sz="1400">
                <a:ea typeface="+mn-lt"/>
                <a:cs typeface="+mn-lt"/>
              </a:rPr>
              <a:t> as a complementary metal during positive commodity cycles.</a:t>
            </a:r>
            <a:endParaRPr lang="en-US" sz="1400">
              <a:ea typeface="Calibri"/>
              <a:cs typeface="Calibri"/>
            </a:endParaRPr>
          </a:p>
          <a:p>
            <a:pPr marL="0" indent="0">
              <a:buNone/>
            </a:pPr>
            <a:r>
              <a:rPr lang="en-US" sz="1400" b="1">
                <a:ea typeface="+mn-lt"/>
                <a:cs typeface="+mn-lt"/>
              </a:rPr>
              <a:t>Hedge Against Risk:</a:t>
            </a:r>
            <a:endParaRPr lang="en-US" sz="1400">
              <a:ea typeface="Calibri"/>
              <a:cs typeface="Calibri"/>
            </a:endParaRPr>
          </a:p>
          <a:p>
            <a:r>
              <a:rPr lang="en-US" sz="1400">
                <a:ea typeface="+mn-lt"/>
                <a:cs typeface="+mn-lt"/>
              </a:rPr>
              <a:t>Gold commonly strengthens when equities weaken; use gold exposure to buffer downturns.</a:t>
            </a:r>
            <a:endParaRPr lang="en-US" sz="1400">
              <a:ea typeface="Calibri"/>
              <a:cs typeface="Calibri"/>
            </a:endParaRPr>
          </a:p>
          <a:p>
            <a:pPr marL="0" indent="0">
              <a:buNone/>
            </a:pPr>
            <a:r>
              <a:rPr lang="en-US" sz="1400" b="1">
                <a:ea typeface="+mn-lt"/>
                <a:cs typeface="+mn-lt"/>
              </a:rPr>
              <a:t>Timing Strategies:</a:t>
            </a:r>
            <a:endParaRPr lang="en-US" sz="1400">
              <a:ea typeface="Calibri"/>
              <a:cs typeface="Calibri"/>
            </a:endParaRPr>
          </a:p>
          <a:p>
            <a:r>
              <a:rPr lang="en-US" sz="1400">
                <a:ea typeface="+mn-lt"/>
                <a:cs typeface="+mn-lt"/>
              </a:rPr>
              <a:t>Monitor coordinated commodity movements (e.g., </a:t>
            </a:r>
            <a:r>
              <a:rPr lang="en-US" sz="1400" b="1" err="1">
                <a:ea typeface="+mn-lt"/>
                <a:cs typeface="+mn-lt"/>
              </a:rPr>
              <a:t>GLD_Up</a:t>
            </a:r>
            <a:r>
              <a:rPr lang="en-US" sz="1400" b="1">
                <a:ea typeface="+mn-lt"/>
                <a:cs typeface="+mn-lt"/>
              </a:rPr>
              <a:t> + </a:t>
            </a:r>
            <a:r>
              <a:rPr lang="en-US" sz="1400" b="1" err="1">
                <a:ea typeface="+mn-lt"/>
                <a:cs typeface="+mn-lt"/>
              </a:rPr>
              <a:t>SLV_Up</a:t>
            </a:r>
            <a:r>
              <a:rPr lang="en-US" sz="1400" b="1">
                <a:ea typeface="+mn-lt"/>
                <a:cs typeface="+mn-lt"/>
              </a:rPr>
              <a:t> + </a:t>
            </a:r>
            <a:r>
              <a:rPr lang="en-US" sz="1400" b="1" err="1">
                <a:ea typeface="+mn-lt"/>
                <a:cs typeface="+mn-lt"/>
              </a:rPr>
              <a:t>USO_Up</a:t>
            </a:r>
            <a:r>
              <a:rPr lang="en-US" sz="1400">
                <a:ea typeface="+mn-lt"/>
                <a:cs typeface="+mn-lt"/>
              </a:rPr>
              <a:t>) as signals for strong momentum and entry points.</a:t>
            </a:r>
            <a:endParaRPr lang="en-US" sz="1400">
              <a:ea typeface="Calibri"/>
              <a:cs typeface="Calibri"/>
            </a:endParaRPr>
          </a:p>
          <a:p>
            <a:endParaRPr lang="en-US" sz="1400">
              <a:ea typeface="Calibri"/>
              <a:cs typeface="Calibri"/>
            </a:endParaRPr>
          </a:p>
        </p:txBody>
      </p:sp>
    </p:spTree>
    <p:extLst>
      <p:ext uri="{BB962C8B-B14F-4D97-AF65-F5344CB8AC3E}">
        <p14:creationId xmlns:p14="http://schemas.microsoft.com/office/powerpoint/2010/main" val="935686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6" name="Rectangle 819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What is clustering? | Machine Learning | Google for Developers">
            <a:extLst>
              <a:ext uri="{FF2B5EF4-FFF2-40B4-BE49-F238E27FC236}">
                <a16:creationId xmlns:a16="http://schemas.microsoft.com/office/drawing/2014/main" id="{F4E23679-BF44-2FE3-862F-F39392EAE9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43" t="6002" r="792" b="7710"/>
          <a:stretch>
            <a:fillRect/>
          </a:stretch>
        </p:blipFill>
        <p:spPr bwMode="auto">
          <a:xfrm>
            <a:off x="-2" y="0"/>
            <a:ext cx="12192000" cy="6270677"/>
          </a:xfrm>
          <a:prstGeom prst="rect">
            <a:avLst/>
          </a:prstGeom>
          <a:noFill/>
          <a:extLst>
            <a:ext uri="{909E8E84-426E-40DD-AFC4-6F175D3DCCD1}">
              <a14:hiddenFill xmlns:a14="http://schemas.microsoft.com/office/drawing/2010/main">
                <a:solidFill>
                  <a:srgbClr val="FFFFFF"/>
                </a:solidFill>
              </a14:hiddenFill>
            </a:ext>
          </a:extLst>
        </p:spPr>
      </p:pic>
      <p:sp>
        <p:nvSpPr>
          <p:cNvPr id="8197" name="Rectangle 819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6CCC2B-B797-F2B2-115C-F9FBA813A083}"/>
              </a:ext>
            </a:extLst>
          </p:cNvPr>
          <p:cNvSpPr>
            <a:spLocks noGrp="1"/>
          </p:cNvSpPr>
          <p:nvPr>
            <p:ph type="ctrTitle"/>
          </p:nvPr>
        </p:nvSpPr>
        <p:spPr>
          <a:xfrm>
            <a:off x="404553" y="3091928"/>
            <a:ext cx="9078562" cy="2387600"/>
          </a:xfrm>
        </p:spPr>
        <p:txBody>
          <a:bodyPr>
            <a:normAutofit/>
          </a:bodyPr>
          <a:lstStyle/>
          <a:p>
            <a:pPr algn="l"/>
            <a:r>
              <a:rPr lang="en-US" sz="6600" b="1">
                <a:solidFill>
                  <a:schemeClr val="bg1"/>
                </a:solidFill>
                <a:latin typeface="Times New Roman" panose="02020603050405020304" pitchFamily="18" charset="0"/>
                <a:cs typeface="Times New Roman" panose="02020603050405020304" pitchFamily="18" charset="0"/>
              </a:rPr>
              <a:t>Clustering</a:t>
            </a:r>
          </a:p>
        </p:txBody>
      </p:sp>
      <p:sp>
        <p:nvSpPr>
          <p:cNvPr id="8198" name="Rectangle: Rounded Corners 820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691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C27F-2E2B-39AE-DFF1-C1490ECE7A9E}"/>
              </a:ext>
            </a:extLst>
          </p:cNvPr>
          <p:cNvSpPr>
            <a:spLocks noGrp="1"/>
          </p:cNvSpPr>
          <p:nvPr>
            <p:ph type="title"/>
          </p:nvPr>
        </p:nvSpPr>
        <p:spPr>
          <a:xfrm>
            <a:off x="135501" y="154215"/>
            <a:ext cx="2419810" cy="465858"/>
          </a:xfrm>
        </p:spPr>
        <p:txBody>
          <a:bodyPr>
            <a:normAutofit fontScale="90000"/>
          </a:bodyPr>
          <a:lstStyle/>
          <a:p>
            <a:pPr algn="ctr"/>
            <a:r>
              <a:rPr lang="en-US" sz="3200" b="1">
                <a:latin typeface="Times New Roman" panose="02020603050405020304" pitchFamily="18" charset="0"/>
                <a:cs typeface="Times New Roman" panose="02020603050405020304" pitchFamily="18" charset="0"/>
              </a:rPr>
              <a:t>Methods</a:t>
            </a:r>
          </a:p>
        </p:txBody>
      </p:sp>
      <p:graphicFrame>
        <p:nvGraphicFramePr>
          <p:cNvPr id="4" name="Content Placeholder 3">
            <a:extLst>
              <a:ext uri="{FF2B5EF4-FFF2-40B4-BE49-F238E27FC236}">
                <a16:creationId xmlns:a16="http://schemas.microsoft.com/office/drawing/2014/main" id="{F8CA46AB-ACD3-BBA4-3814-39C0A143AA98}"/>
              </a:ext>
            </a:extLst>
          </p:cNvPr>
          <p:cNvGraphicFramePr>
            <a:graphicFrameLocks noGrp="1"/>
          </p:cNvGraphicFramePr>
          <p:nvPr>
            <p:ph idx="1"/>
            <p:extLst>
              <p:ext uri="{D42A27DB-BD31-4B8C-83A1-F6EECF244321}">
                <p14:modId xmlns:p14="http://schemas.microsoft.com/office/powerpoint/2010/main" val="1829253488"/>
              </p:ext>
            </p:extLst>
          </p:nvPr>
        </p:nvGraphicFramePr>
        <p:xfrm>
          <a:off x="456534" y="1030710"/>
          <a:ext cx="10897266" cy="4796579"/>
        </p:xfrm>
        <a:graphic>
          <a:graphicData uri="http://schemas.openxmlformats.org/drawingml/2006/table">
            <a:tbl>
              <a:tblPr>
                <a:tableStyleId>{5940675A-B579-460E-94D1-54222C63F5DA}</a:tableStyleId>
              </a:tblPr>
              <a:tblGrid>
                <a:gridCol w="1786869">
                  <a:extLst>
                    <a:ext uri="{9D8B030D-6E8A-4147-A177-3AD203B41FA5}">
                      <a16:colId xmlns:a16="http://schemas.microsoft.com/office/drawing/2014/main" val="2258869276"/>
                    </a:ext>
                  </a:extLst>
                </a:gridCol>
                <a:gridCol w="2414891">
                  <a:extLst>
                    <a:ext uri="{9D8B030D-6E8A-4147-A177-3AD203B41FA5}">
                      <a16:colId xmlns:a16="http://schemas.microsoft.com/office/drawing/2014/main" val="3520320366"/>
                    </a:ext>
                  </a:extLst>
                </a:gridCol>
                <a:gridCol w="2119521">
                  <a:extLst>
                    <a:ext uri="{9D8B030D-6E8A-4147-A177-3AD203B41FA5}">
                      <a16:colId xmlns:a16="http://schemas.microsoft.com/office/drawing/2014/main" val="4062996336"/>
                    </a:ext>
                  </a:extLst>
                </a:gridCol>
                <a:gridCol w="2325187">
                  <a:extLst>
                    <a:ext uri="{9D8B030D-6E8A-4147-A177-3AD203B41FA5}">
                      <a16:colId xmlns:a16="http://schemas.microsoft.com/office/drawing/2014/main" val="4232866164"/>
                    </a:ext>
                  </a:extLst>
                </a:gridCol>
                <a:gridCol w="2250798">
                  <a:extLst>
                    <a:ext uri="{9D8B030D-6E8A-4147-A177-3AD203B41FA5}">
                      <a16:colId xmlns:a16="http://schemas.microsoft.com/office/drawing/2014/main" val="2693089438"/>
                    </a:ext>
                  </a:extLst>
                </a:gridCol>
              </a:tblGrid>
              <a:tr h="411851">
                <a:tc>
                  <a:txBody>
                    <a:bodyPr/>
                    <a:lstStyle/>
                    <a:p>
                      <a:pPr algn="ctr" fontAlgn="b"/>
                      <a:r>
                        <a:rPr lang="en-US" sz="1600" b="1" u="none" strike="noStrike">
                          <a:effectLst/>
                          <a:latin typeface="Times New Roman" panose="02020603050405020304" pitchFamily="18" charset="0"/>
                          <a:cs typeface="Times New Roman" panose="02020603050405020304" pitchFamily="18" charset="0"/>
                        </a:rPr>
                        <a:t>Method</a:t>
                      </a:r>
                      <a:endParaRPr lang="en-US" sz="1600" b="1" i="0" u="none" strike="noStrike">
                        <a:solidFill>
                          <a:srgbClr val="000000"/>
                        </a:solidFill>
                        <a:effectLst/>
                        <a:latin typeface="Times New Roman" panose="02020603050405020304" pitchFamily="18" charset="0"/>
                        <a:cs typeface="Times New Roman" panose="02020603050405020304" pitchFamily="18" charset="0"/>
                      </a:endParaRPr>
                    </a:p>
                  </a:txBody>
                  <a:tcPr marL="4008" marR="4008" marT="4008"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1" u="none" strike="noStrike">
                          <a:effectLst/>
                          <a:latin typeface="Times New Roman" panose="02020603050405020304" pitchFamily="18" charset="0"/>
                          <a:cs typeface="Times New Roman" panose="02020603050405020304" pitchFamily="18" charset="0"/>
                        </a:rPr>
                        <a:t>Description</a:t>
                      </a:r>
                      <a:endParaRPr lang="en-US" sz="1600" b="1" i="0" u="none" strike="noStrike">
                        <a:solidFill>
                          <a:srgbClr val="000000"/>
                        </a:solidFill>
                        <a:effectLst/>
                        <a:latin typeface="Times New Roman" panose="02020603050405020304" pitchFamily="18" charset="0"/>
                        <a:cs typeface="Times New Roman" panose="02020603050405020304" pitchFamily="18" charset="0"/>
                      </a:endParaRPr>
                    </a:p>
                  </a:txBody>
                  <a:tcPr marL="4008" marR="4008" marT="4008"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1" u="none" strike="noStrike">
                          <a:effectLst/>
                          <a:latin typeface="Times New Roman" panose="02020603050405020304" pitchFamily="18" charset="0"/>
                          <a:cs typeface="Times New Roman" panose="02020603050405020304" pitchFamily="18" charset="0"/>
                        </a:rPr>
                        <a:t>Key Parameters</a:t>
                      </a:r>
                      <a:endParaRPr lang="en-US" sz="1600" b="1" i="0" u="none" strike="noStrike">
                        <a:solidFill>
                          <a:srgbClr val="000000"/>
                        </a:solidFill>
                        <a:effectLst/>
                        <a:latin typeface="Times New Roman" panose="02020603050405020304" pitchFamily="18" charset="0"/>
                        <a:cs typeface="Times New Roman" panose="02020603050405020304" pitchFamily="18" charset="0"/>
                      </a:endParaRPr>
                    </a:p>
                  </a:txBody>
                  <a:tcPr marL="4008" marR="4008" marT="4008"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1" u="none" strike="noStrike">
                          <a:effectLst/>
                          <a:latin typeface="Times New Roman" panose="02020603050405020304" pitchFamily="18" charset="0"/>
                          <a:cs typeface="Times New Roman" panose="02020603050405020304" pitchFamily="18" charset="0"/>
                        </a:rPr>
                        <a:t>Strengths</a:t>
                      </a:r>
                      <a:endParaRPr lang="en-US" sz="1600" b="1" i="0" u="none" strike="noStrike">
                        <a:solidFill>
                          <a:srgbClr val="000000"/>
                        </a:solidFill>
                        <a:effectLst/>
                        <a:latin typeface="Times New Roman" panose="02020603050405020304" pitchFamily="18" charset="0"/>
                        <a:cs typeface="Times New Roman" panose="02020603050405020304" pitchFamily="18" charset="0"/>
                      </a:endParaRPr>
                    </a:p>
                  </a:txBody>
                  <a:tcPr marL="4008" marR="4008" marT="4008"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1" u="none" strike="noStrike">
                          <a:effectLst/>
                          <a:latin typeface="Times New Roman" panose="02020603050405020304" pitchFamily="18" charset="0"/>
                          <a:cs typeface="Times New Roman" panose="02020603050405020304" pitchFamily="18" charset="0"/>
                        </a:rPr>
                        <a:t>Weaknesses</a:t>
                      </a:r>
                      <a:endParaRPr lang="en-US" sz="1600" b="1" i="0" u="none" strike="noStrike">
                        <a:solidFill>
                          <a:srgbClr val="000000"/>
                        </a:solidFill>
                        <a:effectLst/>
                        <a:latin typeface="Times New Roman" panose="02020603050405020304" pitchFamily="18" charset="0"/>
                        <a:cs typeface="Times New Roman" panose="02020603050405020304" pitchFamily="18" charset="0"/>
                      </a:endParaRPr>
                    </a:p>
                  </a:txBody>
                  <a:tcPr marL="4008" marR="4008" marT="4008"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6260230"/>
                  </a:ext>
                </a:extLst>
              </a:tr>
              <a:tr h="1693392">
                <a:tc>
                  <a:txBody>
                    <a:bodyPr/>
                    <a:lstStyle/>
                    <a:p>
                      <a:pPr algn="ctr" fontAlgn="b"/>
                      <a:r>
                        <a:rPr lang="en-US" sz="1400" b="1" u="none" strike="noStrike" kern="1200" err="1">
                          <a:solidFill>
                            <a:schemeClr val="dk1"/>
                          </a:solidFill>
                          <a:effectLst/>
                          <a:latin typeface="Times New Roman" panose="02020603050405020304" pitchFamily="18" charset="0"/>
                          <a:cs typeface="Times New Roman" panose="02020603050405020304" pitchFamily="18" charset="0"/>
                        </a:rPr>
                        <a:t>KMeans</a:t>
                      </a:r>
                      <a:endParaRPr lang="en-US" sz="1400" b="1"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4008" marR="4008" marT="4008"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Partitions the data into k clusters by </a:t>
                      </a:r>
                      <a:r>
                        <a:rPr lang="en-US" sz="1600" b="1" u="none" strike="noStrike">
                          <a:effectLst/>
                          <a:latin typeface="Times New Roman" panose="02020603050405020304" pitchFamily="18" charset="0"/>
                          <a:cs typeface="Times New Roman" panose="02020603050405020304" pitchFamily="18" charset="0"/>
                        </a:rPr>
                        <a:t>minimizing the variance</a:t>
                      </a:r>
                      <a:r>
                        <a:rPr lang="en-US" sz="1600" u="none" strike="noStrike">
                          <a:effectLst/>
                          <a:latin typeface="Times New Roman" panose="02020603050405020304" pitchFamily="18" charset="0"/>
                          <a:cs typeface="Times New Roman" panose="02020603050405020304" pitchFamily="18" charset="0"/>
                        </a:rPr>
                        <a:t> within each cluster. </a:t>
                      </a:r>
                    </a:p>
                    <a:p>
                      <a:pPr algn="ctr" fontAlgn="b"/>
                      <a:r>
                        <a:rPr lang="en-US" sz="1600" u="none" strike="noStrike">
                          <a:effectLst/>
                          <a:latin typeface="Times New Roman" panose="02020603050405020304" pitchFamily="18" charset="0"/>
                          <a:cs typeface="Times New Roman" panose="02020603050405020304" pitchFamily="18" charset="0"/>
                        </a:rPr>
                        <a:t>Centers are iteratively updated to achieve the best partition.</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008" marR="4008" marT="4008"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Number of clusters (k).</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008" marR="4008" marT="4008"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Simple, fast, and works well with spherical clusters.</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008" marR="4008" marT="4008"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Sensitive to initial centroids and requires pre-specifying the number of clusters.</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008" marR="4008" marT="4008"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01038549"/>
                  </a:ext>
                </a:extLst>
              </a:tr>
              <a:tr h="1224288">
                <a:tc>
                  <a:txBody>
                    <a:bodyPr/>
                    <a:lstStyle/>
                    <a:p>
                      <a:pPr algn="ctr" fontAlgn="b"/>
                      <a:r>
                        <a:rPr lang="en-US" sz="1400" b="1" u="none" strike="noStrike" kern="1200">
                          <a:solidFill>
                            <a:schemeClr val="dk1"/>
                          </a:solidFill>
                          <a:effectLst/>
                          <a:latin typeface="Times New Roman" panose="02020603050405020304" pitchFamily="18" charset="0"/>
                          <a:cs typeface="Times New Roman" panose="02020603050405020304" pitchFamily="18" charset="0"/>
                        </a:rPr>
                        <a:t>DBSCAN</a:t>
                      </a:r>
                      <a:endParaRPr lang="en-US" sz="1400" b="1"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4008" marR="4008" marT="4008"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1" u="none" strike="noStrike">
                          <a:effectLst/>
                          <a:latin typeface="Times New Roman" panose="02020603050405020304" pitchFamily="18" charset="0"/>
                          <a:cs typeface="Times New Roman" panose="02020603050405020304" pitchFamily="18" charset="0"/>
                        </a:rPr>
                        <a:t>Density-based method </a:t>
                      </a:r>
                      <a:r>
                        <a:rPr lang="en-US" sz="1600" u="none" strike="noStrike">
                          <a:effectLst/>
                          <a:latin typeface="Times New Roman" panose="02020603050405020304" pitchFamily="18" charset="0"/>
                          <a:cs typeface="Times New Roman" panose="02020603050405020304" pitchFamily="18" charset="0"/>
                        </a:rPr>
                        <a:t>that groups points closely packed together while labeling low-density points as noise</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008" marR="4008" marT="4008"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eps (neighborhood radius), </a:t>
                      </a:r>
                      <a:r>
                        <a:rPr lang="en-US" sz="1600" u="none" strike="noStrike" err="1">
                          <a:effectLst/>
                          <a:latin typeface="Times New Roman" panose="02020603050405020304" pitchFamily="18" charset="0"/>
                          <a:cs typeface="Times New Roman" panose="02020603050405020304" pitchFamily="18" charset="0"/>
                        </a:rPr>
                        <a:t>min_samples</a:t>
                      </a:r>
                      <a:endParaRPr lang="en-US" sz="1600" b="0" i="0" u="none" strike="noStrike">
                        <a:solidFill>
                          <a:srgbClr val="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4008" marR="4008" marT="4008"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Finds clusters of arbitrary shapes, robust to noise, and does not require specifying the number of clusters.</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008" marR="4008" marT="4008"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Struggles with varying density and requires careful tuning of eps and </a:t>
                      </a:r>
                      <a:r>
                        <a:rPr lang="en-US" sz="1600" u="none" strike="noStrike" err="1">
                          <a:effectLst/>
                          <a:latin typeface="Times New Roman" panose="02020603050405020304" pitchFamily="18" charset="0"/>
                          <a:cs typeface="Times New Roman" panose="02020603050405020304" pitchFamily="18" charset="0"/>
                        </a:rPr>
                        <a:t>min_samples</a:t>
                      </a:r>
                      <a:r>
                        <a:rPr lang="en-US" sz="1600" u="none" strike="noStrike">
                          <a:effectLst/>
                          <a:latin typeface="Times New Roman" panose="02020603050405020304" pitchFamily="18" charset="0"/>
                          <a:cs typeface="Times New Roman" panose="02020603050405020304" pitchFamily="18" charset="0"/>
                        </a:rPr>
                        <a:t>.</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008" marR="4008" marT="4008"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0460159"/>
                  </a:ext>
                </a:extLst>
              </a:tr>
              <a:tr h="1458840">
                <a:tc>
                  <a:txBody>
                    <a:bodyPr/>
                    <a:lstStyle/>
                    <a:p>
                      <a:pPr algn="ctr" fontAlgn="b"/>
                      <a:r>
                        <a:rPr lang="en-US" sz="1400" b="1" u="none" strike="noStrike" kern="1200">
                          <a:solidFill>
                            <a:schemeClr val="dk1"/>
                          </a:solidFill>
                          <a:effectLst/>
                          <a:latin typeface="Times New Roman" panose="02020603050405020304" pitchFamily="18" charset="0"/>
                          <a:cs typeface="Times New Roman" panose="02020603050405020304" pitchFamily="18" charset="0"/>
                        </a:rPr>
                        <a:t>Random Forest Clustering</a:t>
                      </a:r>
                      <a:endParaRPr lang="en-US" sz="1400" b="1" u="none" strike="noStrike" kern="1200">
                        <a:solidFill>
                          <a:schemeClr val="dk1"/>
                        </a:solidFill>
                        <a:effectLst/>
                        <a:latin typeface="Times New Roman" panose="02020603050405020304" pitchFamily="18" charset="0"/>
                        <a:ea typeface="+mn-ea"/>
                        <a:cs typeface="Times New Roman" panose="02020603050405020304" pitchFamily="18" charset="0"/>
                      </a:endParaRPr>
                    </a:p>
                  </a:txBody>
                  <a:tcPr marL="4008" marR="4008" marT="4008"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Uses a proximity matrix from Random Forest decision trees to </a:t>
                      </a:r>
                      <a:r>
                        <a:rPr lang="en-US" sz="1600" b="1" u="none" strike="noStrike">
                          <a:effectLst/>
                          <a:latin typeface="Times New Roman" panose="02020603050405020304" pitchFamily="18" charset="0"/>
                          <a:cs typeface="Times New Roman" panose="02020603050405020304" pitchFamily="18" charset="0"/>
                        </a:rPr>
                        <a:t>group points based on shared paths in decision trees </a:t>
                      </a:r>
                      <a:r>
                        <a:rPr lang="en-US" sz="1600" u="none" strike="noStrike">
                          <a:effectLst/>
                          <a:latin typeface="Times New Roman" panose="02020603050405020304" pitchFamily="18" charset="0"/>
                          <a:cs typeface="Times New Roman" panose="02020603050405020304" pitchFamily="18" charset="0"/>
                        </a:rPr>
                        <a:t>(unsupervised adaptation).</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008" marR="4008" marT="4008"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Number of trees in RF, distance threshold.</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008" marR="4008" marT="4008"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Handles complex structures, interpretable, and adaptable to multiple data types.</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008" marR="4008" marT="4008"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Computationally intensive, depends on synthetic labels, and indirect compared to direct clustering.</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4008" marR="4008" marT="4008"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025922"/>
                  </a:ext>
                </a:extLst>
              </a:tr>
            </a:tbl>
          </a:graphicData>
        </a:graphic>
      </p:graphicFrame>
      <p:sp>
        <p:nvSpPr>
          <p:cNvPr id="5" name="TextBox 4">
            <a:extLst>
              <a:ext uri="{FF2B5EF4-FFF2-40B4-BE49-F238E27FC236}">
                <a16:creationId xmlns:a16="http://schemas.microsoft.com/office/drawing/2014/main" id="{F94D0CCD-AD04-0160-8FA4-E1E84CC9CCBA}"/>
              </a:ext>
            </a:extLst>
          </p:cNvPr>
          <p:cNvSpPr txBox="1"/>
          <p:nvPr/>
        </p:nvSpPr>
        <p:spPr>
          <a:xfrm>
            <a:off x="596646" y="6187073"/>
            <a:ext cx="6096000" cy="338554"/>
          </a:xfrm>
          <a:prstGeom prst="rect">
            <a:avLst/>
          </a:prstGeom>
          <a:noFill/>
        </p:spPr>
        <p:txBody>
          <a:bodyPr wrap="square">
            <a:spAutoFit/>
          </a:bodyPr>
          <a:lstStyle/>
          <a:p>
            <a:r>
              <a:rPr lang="en-US" sz="1600" b="1" u="none" strike="noStrike">
                <a:effectLst/>
                <a:latin typeface="Times New Roman" panose="02020603050405020304" pitchFamily="18" charset="0"/>
                <a:cs typeface="Times New Roman" panose="02020603050405020304" pitchFamily="18" charset="0"/>
              </a:rPr>
              <a:t>*** PCA applied to all methods.</a:t>
            </a:r>
            <a:endParaRPr lang="en-US" sz="1600" b="1"/>
          </a:p>
        </p:txBody>
      </p:sp>
      <p:sp>
        <p:nvSpPr>
          <p:cNvPr id="6" name="Slide Number Placeholder 5">
            <a:extLst>
              <a:ext uri="{FF2B5EF4-FFF2-40B4-BE49-F238E27FC236}">
                <a16:creationId xmlns:a16="http://schemas.microsoft.com/office/drawing/2014/main" id="{7DD0073A-BC04-4A56-3B35-CB02F8BB8F49}"/>
              </a:ext>
            </a:extLst>
          </p:cNvPr>
          <p:cNvSpPr>
            <a:spLocks noGrp="1"/>
          </p:cNvSpPr>
          <p:nvPr>
            <p:ph type="sldNum" sz="quarter" idx="12"/>
          </p:nvPr>
        </p:nvSpPr>
        <p:spPr/>
        <p:txBody>
          <a:bodyPr/>
          <a:lstStyle/>
          <a:p>
            <a:fld id="{B4A918BC-4D43-4B42-B3C0-E7EBE25E6AF0}" type="slidenum">
              <a:rPr lang="en-US" smtClean="0"/>
              <a:t>14</a:t>
            </a:fld>
            <a:endParaRPr lang="en-US"/>
          </a:p>
        </p:txBody>
      </p:sp>
      <p:cxnSp>
        <p:nvCxnSpPr>
          <p:cNvPr id="7" name="Google Shape;151;p26">
            <a:extLst>
              <a:ext uri="{FF2B5EF4-FFF2-40B4-BE49-F238E27FC236}">
                <a16:creationId xmlns:a16="http://schemas.microsoft.com/office/drawing/2014/main" id="{809ABD91-139A-2D0D-9A43-27B8739FAC65}"/>
              </a:ext>
            </a:extLst>
          </p:cNvPr>
          <p:cNvCxnSpPr>
            <a:cxnSpLocks/>
          </p:cNvCxnSpPr>
          <p:nvPr/>
        </p:nvCxnSpPr>
        <p:spPr>
          <a:xfrm>
            <a:off x="596646" y="620073"/>
            <a:ext cx="11088848" cy="0"/>
          </a:xfrm>
          <a:prstGeom prst="straightConnector1">
            <a:avLst/>
          </a:prstGeom>
          <a:noFill/>
          <a:ln w="57150" cap="flat" cmpd="sng">
            <a:solidFill>
              <a:srgbClr val="002060"/>
            </a:solidFill>
            <a:prstDash val="solid"/>
            <a:miter lim="800000"/>
            <a:headEnd type="none" w="sm" len="sm"/>
            <a:tailEnd type="none" w="sm" len="sm"/>
          </a:ln>
        </p:spPr>
      </p:cxnSp>
    </p:spTree>
    <p:extLst>
      <p:ext uri="{BB962C8B-B14F-4D97-AF65-F5344CB8AC3E}">
        <p14:creationId xmlns:p14="http://schemas.microsoft.com/office/powerpoint/2010/main" val="1004765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DF645-A3E9-A4D8-CBEC-B78F30DFD8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9D79E-3A86-F727-1E27-3A95E3118CD7}"/>
              </a:ext>
            </a:extLst>
          </p:cNvPr>
          <p:cNvSpPr>
            <a:spLocks noGrp="1"/>
          </p:cNvSpPr>
          <p:nvPr>
            <p:ph type="title"/>
          </p:nvPr>
        </p:nvSpPr>
        <p:spPr>
          <a:xfrm>
            <a:off x="596646" y="52663"/>
            <a:ext cx="5474257" cy="567410"/>
          </a:xfrm>
        </p:spPr>
        <p:txBody>
          <a:bodyPr vert="horz" lIns="91440" tIns="45720" rIns="91440" bIns="45720" rtlCol="0" anchor="ctr">
            <a:normAutofit/>
          </a:bodyPr>
          <a:lstStyle/>
          <a:p>
            <a:r>
              <a:rPr lang="en-US" sz="3200" b="1">
                <a:latin typeface="Times New Roman" panose="02020603050405020304" pitchFamily="18" charset="0"/>
                <a:cs typeface="Times New Roman" panose="02020603050405020304" pitchFamily="18" charset="0"/>
              </a:rPr>
              <a:t>Evaluation Metrics</a:t>
            </a:r>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7B84C553-0F56-013B-F444-17C452137CEF}"/>
                  </a:ext>
                </a:extLst>
              </p:cNvPr>
              <p:cNvGraphicFramePr>
                <a:graphicFrameLocks noGrp="1"/>
              </p:cNvGraphicFramePr>
              <p:nvPr>
                <p:ph idx="1"/>
              </p:nvPr>
            </p:nvGraphicFramePr>
            <p:xfrm>
              <a:off x="761802" y="1063840"/>
              <a:ext cx="10668006" cy="4962537"/>
            </p:xfrm>
            <a:graphic>
              <a:graphicData uri="http://schemas.openxmlformats.org/drawingml/2006/table">
                <a:tbl>
                  <a:tblPr firstRow="1" bandRow="1">
                    <a:noFill/>
                    <a:tableStyleId>{6E25E649-3F16-4E02-A733-19D2CDBF48F0}</a:tableStyleId>
                  </a:tblPr>
                  <a:tblGrid>
                    <a:gridCol w="2352982">
                      <a:extLst>
                        <a:ext uri="{9D8B030D-6E8A-4147-A177-3AD203B41FA5}">
                          <a16:colId xmlns:a16="http://schemas.microsoft.com/office/drawing/2014/main" val="290209422"/>
                        </a:ext>
                      </a:extLst>
                    </a:gridCol>
                    <a:gridCol w="3434606">
                      <a:extLst>
                        <a:ext uri="{9D8B030D-6E8A-4147-A177-3AD203B41FA5}">
                          <a16:colId xmlns:a16="http://schemas.microsoft.com/office/drawing/2014/main" val="943438090"/>
                        </a:ext>
                      </a:extLst>
                    </a:gridCol>
                    <a:gridCol w="1623318">
                      <a:extLst>
                        <a:ext uri="{9D8B030D-6E8A-4147-A177-3AD203B41FA5}">
                          <a16:colId xmlns:a16="http://schemas.microsoft.com/office/drawing/2014/main" val="3913012041"/>
                        </a:ext>
                      </a:extLst>
                    </a:gridCol>
                    <a:gridCol w="3257100">
                      <a:extLst>
                        <a:ext uri="{9D8B030D-6E8A-4147-A177-3AD203B41FA5}">
                          <a16:colId xmlns:a16="http://schemas.microsoft.com/office/drawing/2014/main" val="1724095553"/>
                        </a:ext>
                      </a:extLst>
                    </a:gridCol>
                  </a:tblGrid>
                  <a:tr h="541687">
                    <a:tc>
                      <a:txBody>
                        <a:bodyPr/>
                        <a:lstStyle/>
                        <a:p>
                          <a:pPr algn="ctr" fontAlgn="b"/>
                          <a:r>
                            <a:rPr lang="en-US" sz="2000" b="1" u="none" strike="noStrike" cap="all" spc="150">
                              <a:solidFill>
                                <a:schemeClr val="lt1"/>
                              </a:solidFill>
                              <a:effectLst/>
                              <a:latin typeface="Times New Roman" panose="02020603050405020304" pitchFamily="18" charset="0"/>
                              <a:cs typeface="Times New Roman" panose="02020603050405020304" pitchFamily="18" charset="0"/>
                            </a:rPr>
                            <a:t>Metric</a:t>
                          </a:r>
                          <a:endParaRPr lang="en-US" sz="2000" b="1" i="0" u="none" strike="noStrike" cap="all" spc="150">
                            <a:solidFill>
                              <a:schemeClr val="lt1"/>
                            </a:solidFill>
                            <a:effectLst/>
                            <a:latin typeface="Times New Roman" panose="02020603050405020304" pitchFamily="18" charset="0"/>
                            <a:cs typeface="Times New Roman" panose="02020603050405020304" pitchFamily="18" charset="0"/>
                          </a:endParaRPr>
                        </a:p>
                      </a:txBody>
                      <a:tcPr marL="133934" marR="133934" marT="133934" marB="133934" anchor="ctr">
                        <a:lnL w="12700" cmpd="sng">
                          <a:noFill/>
                        </a:lnL>
                        <a:lnR w="12700" cmpd="sng">
                          <a:noFill/>
                        </a:lnR>
                        <a:lnT w="12700" cmpd="sng">
                          <a:noFill/>
                        </a:lnT>
                        <a:lnB w="38100" cmpd="sng">
                          <a:noFill/>
                        </a:lnB>
                        <a:solidFill>
                          <a:srgbClr val="505356"/>
                        </a:solidFill>
                      </a:tcPr>
                    </a:tc>
                    <a:tc>
                      <a:txBody>
                        <a:bodyPr/>
                        <a:lstStyle/>
                        <a:p>
                          <a:pPr algn="ctr" fontAlgn="b"/>
                          <a:r>
                            <a:rPr lang="en-US" sz="2000" b="1" u="none" strike="noStrike" cap="all" spc="150">
                              <a:solidFill>
                                <a:schemeClr val="lt1"/>
                              </a:solidFill>
                              <a:effectLst/>
                              <a:latin typeface="Times New Roman" panose="02020603050405020304" pitchFamily="18" charset="0"/>
                              <a:cs typeface="Times New Roman" panose="02020603050405020304" pitchFamily="18" charset="0"/>
                            </a:rPr>
                            <a:t>Formula</a:t>
                          </a:r>
                          <a:endParaRPr lang="en-US" sz="2000" b="1" i="0" u="none" strike="noStrike" cap="all" spc="150">
                            <a:solidFill>
                              <a:schemeClr val="lt1"/>
                            </a:solidFill>
                            <a:effectLst/>
                            <a:latin typeface="Times New Roman" panose="02020603050405020304" pitchFamily="18" charset="0"/>
                            <a:cs typeface="Times New Roman" panose="02020603050405020304" pitchFamily="18" charset="0"/>
                          </a:endParaRPr>
                        </a:p>
                      </a:txBody>
                      <a:tcPr marL="133934" marR="133934" marT="133934" marB="133934" anchor="ctr">
                        <a:lnL w="12700" cmpd="sng">
                          <a:noFill/>
                        </a:lnL>
                        <a:lnR w="12700" cmpd="sng">
                          <a:noFill/>
                        </a:lnR>
                        <a:lnT w="12700" cmpd="sng">
                          <a:noFill/>
                        </a:lnT>
                        <a:lnB w="38100" cmpd="sng">
                          <a:noFill/>
                        </a:lnB>
                        <a:solidFill>
                          <a:srgbClr val="505356"/>
                        </a:solidFill>
                      </a:tcPr>
                    </a:tc>
                    <a:tc>
                      <a:txBody>
                        <a:bodyPr/>
                        <a:lstStyle/>
                        <a:p>
                          <a:pPr algn="ctr" fontAlgn="b"/>
                          <a:r>
                            <a:rPr lang="en-US" sz="2000" b="1" u="none" strike="noStrike" cap="all" spc="150">
                              <a:solidFill>
                                <a:schemeClr val="lt1"/>
                              </a:solidFill>
                              <a:effectLst/>
                              <a:latin typeface="Times New Roman" panose="02020603050405020304" pitchFamily="18" charset="0"/>
                              <a:cs typeface="Times New Roman" panose="02020603050405020304" pitchFamily="18" charset="0"/>
                            </a:rPr>
                            <a:t>Range</a:t>
                          </a:r>
                          <a:endParaRPr lang="en-US" sz="2000" b="1" i="0" u="none" strike="noStrike" cap="all" spc="150">
                            <a:solidFill>
                              <a:schemeClr val="lt1"/>
                            </a:solidFill>
                            <a:effectLst/>
                            <a:latin typeface="Times New Roman" panose="02020603050405020304" pitchFamily="18" charset="0"/>
                            <a:cs typeface="Times New Roman" panose="02020603050405020304" pitchFamily="18" charset="0"/>
                          </a:endParaRPr>
                        </a:p>
                      </a:txBody>
                      <a:tcPr marL="133934" marR="133934" marT="133934" marB="133934" anchor="ctr">
                        <a:lnL w="12700" cmpd="sng">
                          <a:noFill/>
                        </a:lnL>
                        <a:lnR w="12700" cmpd="sng">
                          <a:noFill/>
                        </a:lnR>
                        <a:lnT w="12700" cmpd="sng">
                          <a:noFill/>
                        </a:lnT>
                        <a:lnB w="38100" cmpd="sng">
                          <a:noFill/>
                        </a:lnB>
                        <a:solidFill>
                          <a:srgbClr val="505356"/>
                        </a:solidFill>
                      </a:tcPr>
                    </a:tc>
                    <a:tc>
                      <a:txBody>
                        <a:bodyPr/>
                        <a:lstStyle/>
                        <a:p>
                          <a:pPr algn="ctr" fontAlgn="b"/>
                          <a:r>
                            <a:rPr lang="en-US" sz="2000" b="1" u="none" strike="noStrike" cap="all" spc="150">
                              <a:solidFill>
                                <a:schemeClr val="lt1"/>
                              </a:solidFill>
                              <a:effectLst/>
                              <a:latin typeface="Times New Roman" panose="02020603050405020304" pitchFamily="18" charset="0"/>
                              <a:cs typeface="Times New Roman" panose="02020603050405020304" pitchFamily="18" charset="0"/>
                            </a:rPr>
                            <a:t>Interpretation</a:t>
                          </a:r>
                          <a:endParaRPr lang="en-US" sz="2000" b="1" i="0" u="none" strike="noStrike" cap="all" spc="150">
                            <a:solidFill>
                              <a:schemeClr val="lt1"/>
                            </a:solidFill>
                            <a:effectLst/>
                            <a:latin typeface="Times New Roman" panose="02020603050405020304" pitchFamily="18" charset="0"/>
                            <a:cs typeface="Times New Roman" panose="02020603050405020304" pitchFamily="18" charset="0"/>
                          </a:endParaRPr>
                        </a:p>
                      </a:txBody>
                      <a:tcPr marL="133934" marR="133934" marT="133934" marB="133934" anchor="ctr">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2433785818"/>
                      </a:ext>
                    </a:extLst>
                  </a:tr>
                  <a:tr h="1077422">
                    <a:tc>
                      <a:txBody>
                        <a:bodyPr/>
                        <a:lstStyle/>
                        <a:p>
                          <a:pPr algn="ctr" fontAlgn="b"/>
                          <a:r>
                            <a:rPr lang="en-US" sz="1600" b="1" u="none" strike="noStrike" cap="none" spc="0">
                              <a:solidFill>
                                <a:schemeClr val="tx1"/>
                              </a:solidFill>
                              <a:effectLst/>
                              <a:latin typeface="Times New Roman" panose="02020603050405020304" pitchFamily="18" charset="0"/>
                              <a:cs typeface="Times New Roman" panose="02020603050405020304" pitchFamily="18" charset="0"/>
                            </a:rPr>
                            <a:t>Silhouette Score</a:t>
                          </a:r>
                          <a:endParaRPr lang="en-US" sz="1600" b="1" i="0" u="none" strike="noStrike" cap="none" spc="0">
                            <a:solidFill>
                              <a:schemeClr val="tx1"/>
                            </a:solidFill>
                            <a:effectLst/>
                            <a:latin typeface="Times New Roman" panose="02020603050405020304" pitchFamily="18" charset="0"/>
                            <a:cs typeface="Times New Roman" panose="02020603050405020304" pitchFamily="18" charset="0"/>
                          </a:endParaRPr>
                        </a:p>
                      </a:txBody>
                      <a:tcPr marL="133934" marR="133934" marT="133934" marB="133934" anchor="ctr">
                        <a:lnL w="12700" cmpd="sng">
                          <a:noFill/>
                          <a:prstDash val="solid"/>
                        </a:lnL>
                        <a:lnR w="12700" cmpd="sng">
                          <a:noFill/>
                          <a:prstDash val="solid"/>
                        </a:lnR>
                        <a:lnT w="38100" cmpd="sng">
                          <a:noFill/>
                        </a:lnT>
                        <a:lnB w="12700" cmpd="sng">
                          <a:noFill/>
                          <a:prstDash val="solid"/>
                        </a:lnB>
                        <a:noFill/>
                      </a:tcPr>
                    </a:tc>
                    <a:tc>
                      <a:txBody>
                        <a:bodyPr/>
                        <a:lstStyle/>
                        <a:p>
                          <a:pPr algn="ctr" fontAlgn="b"/>
                          <a14:m>
                            <m:oMathPara xmlns:m="http://schemas.openxmlformats.org/officeDocument/2006/math">
                              <m:oMathParaPr>
                                <m:jc m:val="centerGroup"/>
                              </m:oMathParaPr>
                              <m:oMath xmlns:m="http://schemas.openxmlformats.org/officeDocument/2006/math">
                                <m:r>
                                  <a:rPr lang="en-US" sz="1600" b="0" i="1" u="none" strike="noStrike" cap="none" spc="0" smtClean="0">
                                    <a:solidFill>
                                      <a:schemeClr val="tx1"/>
                                    </a:solidFill>
                                    <a:effectLst/>
                                    <a:latin typeface="Cambria Math" panose="02040503050406030204" pitchFamily="18" charset="0"/>
                                  </a:rPr>
                                  <m:t>𝑠</m:t>
                                </m:r>
                                <m:r>
                                  <a:rPr lang="en-US" sz="1600" b="0" i="1" u="none" strike="noStrike" cap="none" spc="0" smtClean="0">
                                    <a:solidFill>
                                      <a:schemeClr val="tx1"/>
                                    </a:solidFill>
                                    <a:effectLst/>
                                    <a:latin typeface="Cambria Math" panose="02040503050406030204" pitchFamily="18" charset="0"/>
                                  </a:rPr>
                                  <m:t>=</m:t>
                                </m:r>
                                <m:f>
                                  <m:fPr>
                                    <m:ctrlPr>
                                      <a:rPr lang="en-US" sz="1600" b="0" i="1" u="none" strike="noStrike" cap="none" spc="0" smtClean="0">
                                        <a:solidFill>
                                          <a:schemeClr val="tx1"/>
                                        </a:solidFill>
                                        <a:effectLst/>
                                        <a:latin typeface="Cambria Math" panose="02040503050406030204" pitchFamily="18" charset="0"/>
                                      </a:rPr>
                                    </m:ctrlPr>
                                  </m:fPr>
                                  <m:num>
                                    <m:r>
                                      <a:rPr lang="en-US" sz="1600" b="0" i="1" u="none" strike="noStrike" cap="none" spc="0" smtClean="0">
                                        <a:solidFill>
                                          <a:schemeClr val="tx1"/>
                                        </a:solidFill>
                                        <a:effectLst/>
                                        <a:latin typeface="Cambria Math" panose="02040503050406030204" pitchFamily="18" charset="0"/>
                                      </a:rPr>
                                      <m:t>𝑏</m:t>
                                    </m:r>
                                    <m:r>
                                      <a:rPr lang="en-US" sz="1600" b="0" i="1" u="none" strike="noStrike" cap="none" spc="0" smtClean="0">
                                        <a:solidFill>
                                          <a:schemeClr val="tx1"/>
                                        </a:solidFill>
                                        <a:effectLst/>
                                        <a:latin typeface="Cambria Math" panose="02040503050406030204" pitchFamily="18" charset="0"/>
                                      </a:rPr>
                                      <m:t>−</m:t>
                                    </m:r>
                                    <m:r>
                                      <a:rPr lang="en-US" sz="1600" b="0" i="1" u="none" strike="noStrike" cap="none" spc="0" smtClean="0">
                                        <a:solidFill>
                                          <a:schemeClr val="tx1"/>
                                        </a:solidFill>
                                        <a:effectLst/>
                                        <a:latin typeface="Cambria Math" panose="02040503050406030204" pitchFamily="18" charset="0"/>
                                      </a:rPr>
                                      <m:t>𝑎</m:t>
                                    </m:r>
                                  </m:num>
                                  <m:den>
                                    <m:r>
                                      <m:rPr>
                                        <m:sty m:val="p"/>
                                      </m:rPr>
                                      <a:rPr lang="en-US" sz="1600" b="0" i="0" u="none" strike="noStrike" cap="none" spc="0" smtClean="0">
                                        <a:solidFill>
                                          <a:schemeClr val="tx1"/>
                                        </a:solidFill>
                                        <a:effectLst/>
                                        <a:latin typeface="Cambria Math" panose="02040503050406030204" pitchFamily="18" charset="0"/>
                                      </a:rPr>
                                      <m:t>max</m:t>
                                    </m:r>
                                    <m:r>
                                      <a:rPr lang="en-US" sz="1600" b="0" i="1" u="none" strike="noStrike" cap="none" spc="0" smtClean="0">
                                        <a:solidFill>
                                          <a:schemeClr val="tx1"/>
                                        </a:solidFill>
                                        <a:effectLst/>
                                        <a:latin typeface="Cambria Math" panose="02040503050406030204" pitchFamily="18" charset="0"/>
                                      </a:rPr>
                                      <m:t>⁡(</m:t>
                                    </m:r>
                                    <m:r>
                                      <a:rPr lang="en-US" sz="1600" b="0" i="1" u="none" strike="noStrike" cap="none" spc="0" smtClean="0">
                                        <a:solidFill>
                                          <a:schemeClr val="tx1"/>
                                        </a:solidFill>
                                        <a:effectLst/>
                                        <a:latin typeface="Cambria Math" panose="02040503050406030204" pitchFamily="18" charset="0"/>
                                      </a:rPr>
                                      <m:t>𝑎</m:t>
                                    </m:r>
                                    <m:r>
                                      <a:rPr lang="en-US" sz="1600" b="0" i="1" u="none" strike="noStrike" cap="none" spc="0" smtClean="0">
                                        <a:solidFill>
                                          <a:schemeClr val="tx1"/>
                                        </a:solidFill>
                                        <a:effectLst/>
                                        <a:latin typeface="Cambria Math" panose="02040503050406030204" pitchFamily="18" charset="0"/>
                                      </a:rPr>
                                      <m:t>,</m:t>
                                    </m:r>
                                    <m:r>
                                      <a:rPr lang="en-US" sz="1600" b="0" i="1" u="none" strike="noStrike" cap="none" spc="0" smtClean="0">
                                        <a:solidFill>
                                          <a:schemeClr val="tx1"/>
                                        </a:solidFill>
                                        <a:effectLst/>
                                        <a:latin typeface="Cambria Math" panose="02040503050406030204" pitchFamily="18" charset="0"/>
                                      </a:rPr>
                                      <m:t>𝑏</m:t>
                                    </m:r>
                                    <m:r>
                                      <a:rPr lang="en-US" sz="1600" b="0" i="1" u="none" strike="noStrike" cap="none" spc="0" smtClean="0">
                                        <a:solidFill>
                                          <a:schemeClr val="tx1"/>
                                        </a:solidFill>
                                        <a:effectLst/>
                                        <a:latin typeface="Cambria Math" panose="02040503050406030204" pitchFamily="18" charset="0"/>
                                      </a:rPr>
                                      <m:t>)</m:t>
                                    </m:r>
                                  </m:den>
                                </m:f>
                              </m:oMath>
                            </m:oMathPara>
                          </a14:m>
                          <a:endParaRPr lang="en-US" sz="1600" b="0" i="0" u="none" strike="noStrike" cap="none" spc="0" dirty="0">
                            <a:solidFill>
                              <a:schemeClr val="tx1"/>
                            </a:solidFill>
                            <a:effectLst/>
                            <a:latin typeface="Times New Roman" panose="02020603050405020304" pitchFamily="18" charset="0"/>
                            <a:cs typeface="Times New Roman" panose="02020603050405020304" pitchFamily="18" charset="0"/>
                          </a:endParaRPr>
                        </a:p>
                        <a:p>
                          <a:pPr algn="ctr" fontAlgn="b"/>
                          <a:endParaRPr lang="en-US" sz="1600" b="0" i="0" u="none" strike="noStrike" cap="none" spc="0" dirty="0">
                            <a:solidFill>
                              <a:schemeClr val="tx1"/>
                            </a:solidFill>
                            <a:effectLst/>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 = average distance to points within the same cluster</a:t>
                          </a:r>
                        </a:p>
                        <a:p>
                          <a:r>
                            <a:rPr lang="en-US" sz="1600" b="1" dirty="0">
                              <a:latin typeface="Times New Roman" panose="02020603050405020304" pitchFamily="18" charset="0"/>
                              <a:cs typeface="Times New Roman" panose="02020603050405020304" pitchFamily="18" charset="0"/>
                            </a:rPr>
                            <a:t>b</a:t>
                          </a:r>
                          <a:r>
                            <a:rPr lang="en-US" sz="1600" dirty="0">
                              <a:latin typeface="Times New Roman" panose="02020603050405020304" pitchFamily="18" charset="0"/>
                              <a:cs typeface="Times New Roman" panose="02020603050405020304" pitchFamily="18" charset="0"/>
                            </a:rPr>
                            <a:t> = average distance to points in the nearest neighboring cluster</a:t>
                          </a:r>
                        </a:p>
                      </a:txBody>
                      <a:tcPr marL="133934" marR="133934" marT="133934" marB="133934" anchor="ctr">
                        <a:lnL w="12700" cmpd="sng">
                          <a:noFill/>
                          <a:prstDash val="solid"/>
                        </a:lnL>
                        <a:lnR w="12700" cmpd="sng">
                          <a:noFill/>
                          <a:prstDash val="solid"/>
                        </a:lnR>
                        <a:lnT w="38100" cmpd="sng">
                          <a:noFill/>
                        </a:lnT>
                        <a:lnB w="12700" cmpd="sng">
                          <a:noFill/>
                          <a:prstDash val="solid"/>
                        </a:lnB>
                        <a:noFill/>
                      </a:tcPr>
                    </a:tc>
                    <a:tc>
                      <a:txBody>
                        <a:bodyPr/>
                        <a:lstStyle/>
                        <a:p>
                          <a:pPr algn="ctr" fontAlgn="b"/>
                          <a:r>
                            <a:rPr lang="en-US" sz="1600" u="none" strike="noStrike" cap="none" spc="0">
                              <a:solidFill>
                                <a:schemeClr val="tx1"/>
                              </a:solidFill>
                              <a:effectLst/>
                              <a:latin typeface="Times New Roman" panose="02020603050405020304" pitchFamily="18" charset="0"/>
                              <a:cs typeface="Times New Roman" panose="02020603050405020304" pitchFamily="18" charset="0"/>
                            </a:rPr>
                            <a:t>[−1,1]</a:t>
                          </a:r>
                          <a:endParaRPr lang="en-US" sz="1600" b="0" i="0" u="none" strike="noStrike" cap="none" spc="0">
                            <a:solidFill>
                              <a:schemeClr val="tx1"/>
                            </a:solidFill>
                            <a:effectLst/>
                            <a:latin typeface="Times New Roman" panose="02020603050405020304" pitchFamily="18" charset="0"/>
                            <a:cs typeface="Times New Roman" panose="02020603050405020304" pitchFamily="18" charset="0"/>
                          </a:endParaRPr>
                        </a:p>
                      </a:txBody>
                      <a:tcPr marL="133934" marR="133934" marT="133934" marB="133934" anchor="ctr">
                        <a:lnL w="12700" cmpd="sng">
                          <a:noFill/>
                          <a:prstDash val="solid"/>
                        </a:lnL>
                        <a:lnR w="12700" cmpd="sng">
                          <a:noFill/>
                          <a:prstDash val="solid"/>
                        </a:lnR>
                        <a:lnT w="38100" cmpd="sng">
                          <a:noFill/>
                        </a:lnT>
                        <a:lnB w="12700" cmpd="sng">
                          <a:noFill/>
                          <a:prstDash val="solid"/>
                        </a:lnB>
                        <a:noFill/>
                      </a:tcPr>
                    </a:tc>
                    <a:tc>
                      <a:txBody>
                        <a:bodyPr/>
                        <a:lstStyle/>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cap="none" spc="0">
                              <a:solidFill>
                                <a:schemeClr val="tx1"/>
                              </a:solidFill>
                              <a:effectLst/>
                              <a:latin typeface="Times New Roman" panose="02020603050405020304" pitchFamily="18" charset="0"/>
                              <a:cs typeface="Times New Roman" panose="02020603050405020304" pitchFamily="18" charset="0"/>
                            </a:rPr>
                            <a:t>s=1: Perfectly separated clusters.</a:t>
                          </a:r>
                          <a:endParaRPr lang="en-US" sz="1600" b="0" i="0" u="none" strike="noStrike" cap="none" spc="0">
                            <a:solidFill>
                              <a:schemeClr val="tx1"/>
                            </a:solidFill>
                            <a:effectLst/>
                            <a:latin typeface="Times New Roman" panose="02020603050405020304" pitchFamily="18" charset="0"/>
                            <a:cs typeface="Times New Roman" panose="02020603050405020304" pitchFamily="18" charset="0"/>
                          </a:endParaRPr>
                        </a:p>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cap="none" spc="0">
                              <a:solidFill>
                                <a:schemeClr val="tx1"/>
                              </a:solidFill>
                              <a:effectLst/>
                              <a:latin typeface="Times New Roman" panose="02020603050405020304" pitchFamily="18" charset="0"/>
                              <a:cs typeface="Times New Roman" panose="02020603050405020304" pitchFamily="18" charset="0"/>
                            </a:rPr>
                            <a:t>s=0: Overlapping clusters.</a:t>
                          </a:r>
                          <a:endParaRPr lang="en-US" sz="1600" b="0" i="0" u="none" strike="noStrike" cap="none" spc="0">
                            <a:solidFill>
                              <a:schemeClr val="tx1"/>
                            </a:solidFill>
                            <a:effectLst/>
                            <a:latin typeface="Times New Roman" panose="02020603050405020304" pitchFamily="18" charset="0"/>
                            <a:cs typeface="Times New Roman" panose="02020603050405020304" pitchFamily="18" charset="0"/>
                          </a:endParaRPr>
                        </a:p>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cap="none" spc="0">
                              <a:solidFill>
                                <a:schemeClr val="tx1"/>
                              </a:solidFill>
                              <a:effectLst/>
                              <a:latin typeface="Times New Roman" panose="02020603050405020304" pitchFamily="18" charset="0"/>
                              <a:cs typeface="Times New Roman" panose="02020603050405020304" pitchFamily="18" charset="0"/>
                            </a:rPr>
                            <a:t>s&lt;0: Poor clustering</a:t>
                          </a:r>
                          <a:endParaRPr lang="en-US" sz="16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fontAlgn="b"/>
                          <a:endParaRPr lang="en-US" sz="1600" b="0" i="0" u="none" strike="noStrike" cap="none" spc="0">
                            <a:solidFill>
                              <a:schemeClr val="tx1"/>
                            </a:solidFill>
                            <a:effectLst/>
                            <a:latin typeface="Times New Roman" panose="02020603050405020304" pitchFamily="18" charset="0"/>
                            <a:cs typeface="Times New Roman" panose="02020603050405020304" pitchFamily="18" charset="0"/>
                          </a:endParaRPr>
                        </a:p>
                      </a:txBody>
                      <a:tcPr marL="133934" marR="133934" marT="133934" marB="133934"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799657620"/>
                      </a:ext>
                    </a:extLst>
                  </a:tr>
                  <a:tr h="1077422">
                    <a:tc>
                      <a:txBody>
                        <a:bodyPr/>
                        <a:lstStyle/>
                        <a:p>
                          <a:pPr algn="ctr" fontAlgn="b"/>
                          <a:r>
                            <a:rPr lang="en-US" sz="1600" b="1" u="none" strike="noStrike" cap="none" spc="0">
                              <a:solidFill>
                                <a:schemeClr val="tx1"/>
                              </a:solidFill>
                              <a:effectLst/>
                              <a:latin typeface="Times New Roman" panose="02020603050405020304" pitchFamily="18" charset="0"/>
                              <a:cs typeface="Times New Roman" panose="02020603050405020304" pitchFamily="18" charset="0"/>
                            </a:rPr>
                            <a:t>Davies-Bouldin Index</a:t>
                          </a:r>
                          <a:endParaRPr lang="en-US" sz="1600" b="1" i="0" u="none" strike="noStrike" cap="none" spc="0">
                            <a:solidFill>
                              <a:schemeClr val="tx1"/>
                            </a:solidFill>
                            <a:effectLst/>
                            <a:latin typeface="Times New Roman" panose="02020603050405020304" pitchFamily="18" charset="0"/>
                            <a:cs typeface="Times New Roman" panose="02020603050405020304" pitchFamily="18" charset="0"/>
                          </a:endParaRPr>
                        </a:p>
                      </a:txBody>
                      <a:tcPr marL="133934" marR="133934" marT="133934" marB="13393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u="none" strike="noStrike" cap="none" spc="0" smtClean="0">
                                    <a:solidFill>
                                      <a:schemeClr val="tx1"/>
                                    </a:solidFill>
                                    <a:effectLst/>
                                    <a:latin typeface="Cambria Math" panose="02040503050406030204" pitchFamily="18" charset="0"/>
                                  </a:rPr>
                                  <m:t>𝐷𝐵𝐼</m:t>
                                </m:r>
                                <m:r>
                                  <a:rPr lang="en-US" sz="1600" b="0" i="1" u="none" strike="noStrike" cap="none" spc="0" smtClean="0">
                                    <a:solidFill>
                                      <a:schemeClr val="tx1"/>
                                    </a:solidFill>
                                    <a:effectLst/>
                                    <a:latin typeface="Cambria Math" panose="02040503050406030204" pitchFamily="18" charset="0"/>
                                  </a:rPr>
                                  <m:t>=</m:t>
                                </m:r>
                                <m:f>
                                  <m:fPr>
                                    <m:ctrlPr>
                                      <a:rPr lang="en-US" sz="1600" b="0" i="1" u="none" strike="noStrike" cap="none" spc="0" smtClean="0">
                                        <a:solidFill>
                                          <a:schemeClr val="tx1"/>
                                        </a:solidFill>
                                        <a:effectLst/>
                                        <a:latin typeface="Cambria Math" panose="02040503050406030204" pitchFamily="18" charset="0"/>
                                      </a:rPr>
                                    </m:ctrlPr>
                                  </m:fPr>
                                  <m:num>
                                    <m:r>
                                      <a:rPr lang="en-US" sz="1600" b="0" i="1" u="none" strike="noStrike" cap="none" spc="0" smtClean="0">
                                        <a:solidFill>
                                          <a:schemeClr val="tx1"/>
                                        </a:solidFill>
                                        <a:effectLst/>
                                        <a:latin typeface="Cambria Math" panose="02040503050406030204" pitchFamily="18" charset="0"/>
                                      </a:rPr>
                                      <m:t>1</m:t>
                                    </m:r>
                                  </m:num>
                                  <m:den>
                                    <m:r>
                                      <m:rPr>
                                        <m:sty m:val="p"/>
                                      </m:rPr>
                                      <a:rPr lang="en-US" sz="1600" b="0" i="0" u="none" strike="noStrike" cap="none" spc="0" smtClean="0">
                                        <a:solidFill>
                                          <a:schemeClr val="tx1"/>
                                        </a:solidFill>
                                        <a:effectLst/>
                                        <a:latin typeface="Cambria Math" panose="02040503050406030204" pitchFamily="18" charset="0"/>
                                      </a:rPr>
                                      <m:t>n</m:t>
                                    </m:r>
                                  </m:den>
                                </m:f>
                                <m:nary>
                                  <m:naryPr>
                                    <m:chr m:val="∑"/>
                                    <m:ctrlPr>
                                      <a:rPr lang="en-US" sz="1600" b="0" i="1" u="none" strike="noStrike" cap="none" spc="0" smtClean="0">
                                        <a:solidFill>
                                          <a:schemeClr val="tx1"/>
                                        </a:solidFill>
                                        <a:effectLst/>
                                        <a:latin typeface="Cambria Math" panose="02040503050406030204" pitchFamily="18" charset="0"/>
                                      </a:rPr>
                                    </m:ctrlPr>
                                  </m:naryPr>
                                  <m:sub>
                                    <m:r>
                                      <m:rPr>
                                        <m:brk m:alnAt="23"/>
                                      </m:rPr>
                                      <a:rPr lang="en-US" sz="1600" b="0" i="1" u="none" strike="noStrike" cap="none" spc="0" smtClean="0">
                                        <a:solidFill>
                                          <a:schemeClr val="tx1"/>
                                        </a:solidFill>
                                        <a:effectLst/>
                                        <a:latin typeface="Cambria Math" panose="02040503050406030204" pitchFamily="18" charset="0"/>
                                      </a:rPr>
                                      <m:t>𝑖</m:t>
                                    </m:r>
                                    <m:r>
                                      <a:rPr lang="en-US" sz="1600" b="0" i="1" u="none" strike="noStrike" cap="none" spc="0" smtClean="0">
                                        <a:solidFill>
                                          <a:schemeClr val="tx1"/>
                                        </a:solidFill>
                                        <a:effectLst/>
                                        <a:latin typeface="Cambria Math" panose="02040503050406030204" pitchFamily="18" charset="0"/>
                                      </a:rPr>
                                      <m:t>=1</m:t>
                                    </m:r>
                                  </m:sub>
                                  <m:sup>
                                    <m:r>
                                      <a:rPr lang="en-US" sz="1600" b="0" i="1" u="none" strike="noStrike" cap="none" spc="0" smtClean="0">
                                        <a:solidFill>
                                          <a:schemeClr val="tx1"/>
                                        </a:solidFill>
                                        <a:effectLst/>
                                        <a:latin typeface="Cambria Math" panose="02040503050406030204" pitchFamily="18" charset="0"/>
                                      </a:rPr>
                                      <m:t>𝑛</m:t>
                                    </m:r>
                                  </m:sup>
                                  <m:e>
                                    <m:sSub>
                                      <m:sSubPr>
                                        <m:ctrlPr>
                                          <a:rPr lang="en-US" sz="1600" b="0" i="1" u="none" strike="noStrike" cap="none" spc="0" smtClean="0">
                                            <a:solidFill>
                                              <a:schemeClr val="tx1"/>
                                            </a:solidFill>
                                            <a:effectLst/>
                                            <a:latin typeface="Cambria Math" panose="02040503050406030204" pitchFamily="18" charset="0"/>
                                          </a:rPr>
                                        </m:ctrlPr>
                                      </m:sSubPr>
                                      <m:e>
                                        <m:r>
                                          <a:rPr lang="en-US" sz="1600" b="0" i="1" u="none" strike="noStrike" cap="none" spc="0" smtClean="0">
                                            <a:solidFill>
                                              <a:schemeClr val="tx1"/>
                                            </a:solidFill>
                                            <a:effectLst/>
                                            <a:latin typeface="Cambria Math" panose="02040503050406030204" pitchFamily="18" charset="0"/>
                                          </a:rPr>
                                          <m:t>𝑚𝑎𝑥</m:t>
                                        </m:r>
                                      </m:e>
                                      <m:sub>
                                        <m:r>
                                          <a:rPr lang="en-US" sz="1600" b="0" i="1" u="none" strike="noStrike" cap="none" spc="0" smtClean="0">
                                            <a:solidFill>
                                              <a:schemeClr val="tx1"/>
                                            </a:solidFill>
                                            <a:effectLst/>
                                            <a:latin typeface="Cambria Math" panose="02040503050406030204" pitchFamily="18" charset="0"/>
                                          </a:rPr>
                                          <m:t>𝑗</m:t>
                                        </m:r>
                                        <m:r>
                                          <a:rPr lang="en-US" sz="1600" b="0" i="1" u="none" strike="noStrike" cap="none" spc="0" smtClean="0">
                                            <a:solidFill>
                                              <a:schemeClr val="tx1"/>
                                            </a:solidFill>
                                            <a:effectLst/>
                                            <a:latin typeface="Cambria Math" panose="02040503050406030204" pitchFamily="18" charset="0"/>
                                            <a:ea typeface="Cambria Math" panose="02040503050406030204" pitchFamily="18" charset="0"/>
                                          </a:rPr>
                                          <m:t>≠</m:t>
                                        </m:r>
                                        <m:r>
                                          <a:rPr lang="en-US" sz="1600" b="0" i="1" u="none" strike="noStrike" cap="none" spc="0" smtClean="0">
                                            <a:solidFill>
                                              <a:schemeClr val="tx1"/>
                                            </a:solidFill>
                                            <a:effectLst/>
                                            <a:latin typeface="Cambria Math" panose="02040503050406030204" pitchFamily="18" charset="0"/>
                                            <a:ea typeface="Cambria Math" panose="02040503050406030204" pitchFamily="18" charset="0"/>
                                          </a:rPr>
                                          <m:t>𝑖</m:t>
                                        </m:r>
                                      </m:sub>
                                    </m:sSub>
                                    <m:f>
                                      <m:fPr>
                                        <m:ctrlPr>
                                          <a:rPr lang="en-US" sz="1600" b="0" i="1" u="none" strike="noStrike" cap="none" spc="0" smtClean="0">
                                            <a:solidFill>
                                              <a:schemeClr val="tx1"/>
                                            </a:solidFill>
                                            <a:effectLst/>
                                            <a:latin typeface="Cambria Math" panose="02040503050406030204" pitchFamily="18" charset="0"/>
                                          </a:rPr>
                                        </m:ctrlPr>
                                      </m:fPr>
                                      <m:num>
                                        <m:sSub>
                                          <m:sSubPr>
                                            <m:ctrlPr>
                                              <a:rPr lang="en-US" sz="1600" b="0" i="1" u="none" strike="noStrike" cap="none" spc="0" smtClean="0">
                                                <a:solidFill>
                                                  <a:schemeClr val="tx1"/>
                                                </a:solidFill>
                                                <a:effectLst/>
                                                <a:latin typeface="Cambria Math" panose="02040503050406030204" pitchFamily="18" charset="0"/>
                                              </a:rPr>
                                            </m:ctrlPr>
                                          </m:sSubPr>
                                          <m:e>
                                            <m:r>
                                              <a:rPr lang="en-US" sz="1600" b="0" i="1" u="none" strike="noStrike" cap="none" spc="0" smtClean="0">
                                                <a:solidFill>
                                                  <a:schemeClr val="tx1"/>
                                                </a:solidFill>
                                                <a:effectLst/>
                                                <a:latin typeface="Cambria Math" panose="02040503050406030204" pitchFamily="18" charset="0"/>
                                                <a:ea typeface="Cambria Math" panose="02040503050406030204" pitchFamily="18" charset="0"/>
                                              </a:rPr>
                                              <m:t>𝜎</m:t>
                                            </m:r>
                                          </m:e>
                                          <m:sub>
                                            <m:r>
                                              <a:rPr lang="en-US" sz="1600" b="0" i="1" u="none" strike="noStrike" cap="none" spc="0" smtClean="0">
                                                <a:solidFill>
                                                  <a:schemeClr val="tx1"/>
                                                </a:solidFill>
                                                <a:effectLst/>
                                                <a:latin typeface="Cambria Math" panose="02040503050406030204" pitchFamily="18" charset="0"/>
                                              </a:rPr>
                                              <m:t>𝑖</m:t>
                                            </m:r>
                                          </m:sub>
                                        </m:sSub>
                                        <m:r>
                                          <a:rPr lang="en-US" sz="1600" b="0" i="1" u="none" strike="noStrike" cap="none" spc="0" smtClean="0">
                                            <a:solidFill>
                                              <a:schemeClr val="tx1"/>
                                            </a:solidFill>
                                            <a:effectLst/>
                                            <a:latin typeface="Cambria Math" panose="02040503050406030204" pitchFamily="18" charset="0"/>
                                          </a:rPr>
                                          <m:t>+</m:t>
                                        </m:r>
                                        <m:sSub>
                                          <m:sSubPr>
                                            <m:ctrlPr>
                                              <a:rPr lang="en-US" sz="1600" b="0" i="1" u="none" strike="noStrike" cap="none" spc="0" smtClean="0">
                                                <a:solidFill>
                                                  <a:schemeClr val="tx1"/>
                                                </a:solidFill>
                                                <a:effectLst/>
                                                <a:latin typeface="Cambria Math" panose="02040503050406030204" pitchFamily="18" charset="0"/>
                                              </a:rPr>
                                            </m:ctrlPr>
                                          </m:sSubPr>
                                          <m:e>
                                            <m:r>
                                              <a:rPr lang="en-US" sz="1600" b="0" i="1" u="none" strike="noStrike" cap="none" spc="0" smtClean="0">
                                                <a:solidFill>
                                                  <a:schemeClr val="tx1"/>
                                                </a:solidFill>
                                                <a:effectLst/>
                                                <a:latin typeface="Cambria Math" panose="02040503050406030204" pitchFamily="18" charset="0"/>
                                                <a:ea typeface="Cambria Math" panose="02040503050406030204" pitchFamily="18" charset="0"/>
                                              </a:rPr>
                                              <m:t>𝜎</m:t>
                                            </m:r>
                                          </m:e>
                                          <m:sub>
                                            <m:r>
                                              <a:rPr lang="en-US" sz="1600" b="0" i="1" u="none" strike="noStrike" cap="none" spc="0" smtClean="0">
                                                <a:solidFill>
                                                  <a:schemeClr val="tx1"/>
                                                </a:solidFill>
                                                <a:effectLst/>
                                                <a:latin typeface="Cambria Math" panose="02040503050406030204" pitchFamily="18" charset="0"/>
                                                <a:ea typeface="Cambria Math" panose="02040503050406030204" pitchFamily="18" charset="0"/>
                                              </a:rPr>
                                              <m:t>𝑗</m:t>
                                            </m:r>
                                          </m:sub>
                                        </m:sSub>
                                      </m:num>
                                      <m:den>
                                        <m:sSub>
                                          <m:sSubPr>
                                            <m:ctrlPr>
                                              <a:rPr lang="en-US" sz="1600" b="0" i="1" u="none" strike="noStrike" cap="none" spc="0" smtClean="0">
                                                <a:solidFill>
                                                  <a:schemeClr val="tx1"/>
                                                </a:solidFill>
                                                <a:effectLst/>
                                                <a:latin typeface="Cambria Math" panose="02040503050406030204" pitchFamily="18" charset="0"/>
                                              </a:rPr>
                                            </m:ctrlPr>
                                          </m:sSubPr>
                                          <m:e>
                                            <m:r>
                                              <a:rPr lang="en-US" sz="1600" b="0" i="1" u="none" strike="noStrike" cap="none" spc="0" smtClean="0">
                                                <a:solidFill>
                                                  <a:schemeClr val="tx1"/>
                                                </a:solidFill>
                                                <a:effectLst/>
                                                <a:latin typeface="Cambria Math" panose="02040503050406030204" pitchFamily="18" charset="0"/>
                                              </a:rPr>
                                              <m:t>𝑑</m:t>
                                            </m:r>
                                          </m:e>
                                          <m:sub>
                                            <m:r>
                                              <a:rPr lang="en-US" sz="1600" b="0" i="1" u="none" strike="noStrike" cap="none" spc="0" smtClean="0">
                                                <a:solidFill>
                                                  <a:schemeClr val="tx1"/>
                                                </a:solidFill>
                                                <a:effectLst/>
                                                <a:latin typeface="Cambria Math" panose="02040503050406030204" pitchFamily="18" charset="0"/>
                                              </a:rPr>
                                              <m:t>𝑖𝑗</m:t>
                                            </m:r>
                                          </m:sub>
                                        </m:sSub>
                                      </m:den>
                                    </m:f>
                                  </m:e>
                                </m:nary>
                              </m:oMath>
                            </m:oMathPara>
                          </a14:m>
                          <a:endParaRPr lang="en-US" sz="1600" b="0" i="0" u="none" strike="noStrike" cap="none" spc="0" dirty="0">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0" i="0" u="none" strike="noStrike" cap="none" spc="0" dirty="0">
                            <a:solidFill>
                              <a:schemeClr val="tx1"/>
                            </a:solidFill>
                            <a:effectLst/>
                            <a:latin typeface="Times New Roman" panose="02020603050405020304" pitchFamily="18" charset="0"/>
                            <a:cs typeface="Times New Roman" panose="02020603050405020304" pitchFamily="18" charset="0"/>
                          </a:endParaRPr>
                        </a:p>
                        <a:p>
                          <a:r>
                            <a:rPr lang="el-GR" sz="1600" b="1" dirty="0">
                              <a:latin typeface="Times New Roman" panose="02020603050405020304" pitchFamily="18" charset="0"/>
                              <a:cs typeface="Times New Roman" panose="02020603050405020304" pitchFamily="18" charset="0"/>
                            </a:rPr>
                            <a:t>σ</a:t>
                          </a:r>
                          <a:r>
                            <a:rPr lang="en-US" sz="1600" b="1" dirty="0">
                              <a:latin typeface="Times New Roman" panose="02020603050405020304" pitchFamily="18" charset="0"/>
                              <a:cs typeface="Times New Roman" panose="02020603050405020304" pitchFamily="18" charset="0"/>
                            </a:rPr>
                            <a:t>ᵢ, </a:t>
                          </a:r>
                          <a:r>
                            <a:rPr lang="el-GR" sz="1600" b="1" dirty="0">
                              <a:latin typeface="Times New Roman" panose="02020603050405020304" pitchFamily="18" charset="0"/>
                              <a:cs typeface="Times New Roman" panose="02020603050405020304" pitchFamily="18" charset="0"/>
                            </a:rPr>
                            <a:t>σ</a:t>
                          </a:r>
                          <a:r>
                            <a:rPr lang="en-US" sz="1600" b="1" dirty="0">
                              <a:latin typeface="Times New Roman" panose="02020603050405020304" pitchFamily="18" charset="0"/>
                              <a:cs typeface="Times New Roman" panose="02020603050405020304" pitchFamily="18" charset="0"/>
                            </a:rPr>
                            <a:t>ⱼ</a:t>
                          </a:r>
                          <a:r>
                            <a:rPr lang="en-US" sz="1600" dirty="0">
                              <a:latin typeface="Times New Roman" panose="02020603050405020304" pitchFamily="18" charset="0"/>
                              <a:cs typeface="Times New Roman" panose="02020603050405020304" pitchFamily="18" charset="0"/>
                            </a:rPr>
                            <a:t> = within-cluster scatter (tightness)</a:t>
                          </a:r>
                        </a:p>
                        <a:p>
                          <a:r>
                            <a:rPr lang="en-US" sz="1600" b="1" dirty="0">
                              <a:latin typeface="Times New Roman" panose="02020603050405020304" pitchFamily="18" charset="0"/>
                              <a:cs typeface="Times New Roman" panose="02020603050405020304" pitchFamily="18" charset="0"/>
                            </a:rPr>
                            <a:t>dᵢⱼ</a:t>
                          </a:r>
                          <a:r>
                            <a:rPr lang="en-US" sz="1600" dirty="0">
                              <a:latin typeface="Times New Roman" panose="02020603050405020304" pitchFamily="18" charset="0"/>
                              <a:cs typeface="Times New Roman" panose="02020603050405020304" pitchFamily="18" charset="0"/>
                            </a:rPr>
                            <a:t> = distance between cluster centers</a:t>
                          </a:r>
                        </a:p>
                        <a:p>
                          <a:r>
                            <a:rPr lang="en-US" sz="1600" b="1" dirty="0">
                              <a:latin typeface="Times New Roman" panose="02020603050405020304" pitchFamily="18" charset="0"/>
                              <a:cs typeface="Times New Roman" panose="02020603050405020304" pitchFamily="18" charset="0"/>
                            </a:rPr>
                            <a:t>n</a:t>
                          </a:r>
                          <a:r>
                            <a:rPr lang="en-US" sz="1600" dirty="0">
                              <a:latin typeface="Times New Roman" panose="02020603050405020304" pitchFamily="18" charset="0"/>
                              <a:cs typeface="Times New Roman" panose="02020603050405020304" pitchFamily="18" charset="0"/>
                            </a:rPr>
                            <a:t> = number of clusters</a:t>
                          </a:r>
                          <a:endParaRPr lang="en-US" sz="1600" b="0" i="0" u="none" strike="noStrike" cap="none" spc="0" dirty="0">
                            <a:solidFill>
                              <a:schemeClr val="tx1"/>
                            </a:solidFill>
                            <a:effectLst/>
                            <a:latin typeface="Times New Roman" panose="02020603050405020304" pitchFamily="18" charset="0"/>
                            <a:cs typeface="Times New Roman" panose="02020603050405020304" pitchFamily="18" charset="0"/>
                          </a:endParaRPr>
                        </a:p>
                        <a:p>
                          <a:pPr algn="ctr" fontAlgn="b"/>
                          <a:endParaRPr lang="en-US" sz="1600" b="0" i="0" u="none" strike="noStrike" cap="none" spc="0" dirty="0">
                            <a:solidFill>
                              <a:schemeClr val="tx1"/>
                            </a:solidFill>
                            <a:effectLst/>
                            <a:latin typeface="Times New Roman" panose="02020603050405020304" pitchFamily="18" charset="0"/>
                            <a:cs typeface="Times New Roman" panose="02020603050405020304" pitchFamily="18" charset="0"/>
                          </a:endParaRPr>
                        </a:p>
                      </a:txBody>
                      <a:tcPr marL="133934" marR="133934" marT="133934" marB="13393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600" u="none" strike="noStrike" cap="none" spc="0">
                              <a:solidFill>
                                <a:schemeClr val="tx1"/>
                              </a:solidFill>
                              <a:effectLst/>
                              <a:latin typeface="Times New Roman" panose="02020603050405020304" pitchFamily="18" charset="0"/>
                              <a:cs typeface="Times New Roman" panose="02020603050405020304" pitchFamily="18" charset="0"/>
                            </a:rPr>
                            <a:t>[0,∞)</a:t>
                          </a:r>
                          <a:endParaRPr lang="en-US" sz="1600" b="0" i="0" u="none" strike="noStrike" cap="none" spc="0">
                            <a:solidFill>
                              <a:schemeClr val="tx1"/>
                            </a:solidFill>
                            <a:effectLst/>
                            <a:latin typeface="Times New Roman" panose="02020603050405020304" pitchFamily="18" charset="0"/>
                            <a:cs typeface="Times New Roman" panose="02020603050405020304" pitchFamily="18" charset="0"/>
                          </a:endParaRPr>
                        </a:p>
                      </a:txBody>
                      <a:tcPr marL="133934" marR="133934" marT="133934" marB="13393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171450" marR="0" lvl="0" indent="-171450" algn="ctr"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cap="none" spc="0" dirty="0">
                              <a:solidFill>
                                <a:schemeClr val="tx1"/>
                              </a:solidFill>
                              <a:effectLst/>
                              <a:latin typeface="Times New Roman" panose="02020603050405020304" pitchFamily="18" charset="0"/>
                              <a:cs typeface="Times New Roman" panose="02020603050405020304" pitchFamily="18" charset="0"/>
                            </a:rPr>
                            <a:t>Lower values indicate better clustering.</a:t>
                          </a:r>
                          <a:endParaRPr lang="en-US" sz="1600" b="0" i="0" u="none" strike="noStrike" cap="none" spc="0" dirty="0">
                            <a:solidFill>
                              <a:schemeClr val="tx1"/>
                            </a:solidFill>
                            <a:effectLst/>
                            <a:latin typeface="Times New Roman" panose="02020603050405020304" pitchFamily="18" charset="0"/>
                            <a:cs typeface="Times New Roman" panose="02020603050405020304" pitchFamily="18" charset="0"/>
                          </a:endParaRPr>
                        </a:p>
                        <a:p>
                          <a:pPr marL="171450" marR="0" lvl="0" indent="-171450" algn="ctr"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cap="none" spc="0" dirty="0">
                              <a:solidFill>
                                <a:schemeClr val="tx1"/>
                              </a:solidFill>
                              <a:effectLst/>
                              <a:latin typeface="Times New Roman" panose="02020603050405020304" pitchFamily="18" charset="0"/>
                              <a:cs typeface="Times New Roman" panose="02020603050405020304" pitchFamily="18" charset="0"/>
                            </a:rPr>
                            <a:t>Reflects smaller intra-cluster and larger inter-cluster distances.</a:t>
                          </a:r>
                          <a:endParaRPr lang="en-US" sz="1600" b="0" i="0" u="none" strike="noStrike" cap="none" spc="0" dirty="0">
                            <a:solidFill>
                              <a:schemeClr val="tx1"/>
                            </a:solidFill>
                            <a:effectLst/>
                            <a:latin typeface="Times New Roman" panose="02020603050405020304" pitchFamily="18" charset="0"/>
                            <a:cs typeface="Times New Roman" panose="02020603050405020304" pitchFamily="18" charset="0"/>
                          </a:endParaRPr>
                        </a:p>
                        <a:p>
                          <a:pPr algn="ctr" fontAlgn="b"/>
                          <a:endParaRPr lang="en-US" sz="1600" b="0" i="0" u="none" strike="noStrike" cap="none" spc="0" dirty="0">
                            <a:solidFill>
                              <a:schemeClr val="tx1"/>
                            </a:solidFill>
                            <a:effectLst/>
                            <a:latin typeface="Times New Roman" panose="02020603050405020304" pitchFamily="18" charset="0"/>
                            <a:cs typeface="Times New Roman" panose="02020603050405020304" pitchFamily="18" charset="0"/>
                          </a:endParaRPr>
                        </a:p>
                      </a:txBody>
                      <a:tcPr marL="133934" marR="133934" marT="133934" marB="13393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066964676"/>
                      </a:ext>
                    </a:extLst>
                  </a:tr>
                </a:tbl>
              </a:graphicData>
            </a:graphic>
          </p:graphicFrame>
        </mc:Choice>
        <mc:Fallback xmlns="">
          <p:graphicFrame>
            <p:nvGraphicFramePr>
              <p:cNvPr id="6" name="Content Placeholder 5">
                <a:extLst>
                  <a:ext uri="{FF2B5EF4-FFF2-40B4-BE49-F238E27FC236}">
                    <a16:creationId xmlns:a16="http://schemas.microsoft.com/office/drawing/2014/main" id="{7B84C553-0F56-013B-F444-17C452137CEF}"/>
                  </a:ext>
                </a:extLst>
              </p:cNvPr>
              <p:cNvGraphicFramePr>
                <a:graphicFrameLocks noGrp="1"/>
              </p:cNvGraphicFramePr>
              <p:nvPr>
                <p:ph idx="1"/>
              </p:nvPr>
            </p:nvGraphicFramePr>
            <p:xfrm>
              <a:off x="761802" y="1063840"/>
              <a:ext cx="10668006" cy="4962537"/>
            </p:xfrm>
            <a:graphic>
              <a:graphicData uri="http://schemas.openxmlformats.org/drawingml/2006/table">
                <a:tbl>
                  <a:tblPr firstRow="1" bandRow="1">
                    <a:noFill/>
                    <a:tableStyleId>{6E25E649-3F16-4E02-A733-19D2CDBF48F0}</a:tableStyleId>
                  </a:tblPr>
                  <a:tblGrid>
                    <a:gridCol w="2352982">
                      <a:extLst>
                        <a:ext uri="{9D8B030D-6E8A-4147-A177-3AD203B41FA5}">
                          <a16:colId xmlns:a16="http://schemas.microsoft.com/office/drawing/2014/main" val="290209422"/>
                        </a:ext>
                      </a:extLst>
                    </a:gridCol>
                    <a:gridCol w="3434606">
                      <a:extLst>
                        <a:ext uri="{9D8B030D-6E8A-4147-A177-3AD203B41FA5}">
                          <a16:colId xmlns:a16="http://schemas.microsoft.com/office/drawing/2014/main" val="943438090"/>
                        </a:ext>
                      </a:extLst>
                    </a:gridCol>
                    <a:gridCol w="1623318">
                      <a:extLst>
                        <a:ext uri="{9D8B030D-6E8A-4147-A177-3AD203B41FA5}">
                          <a16:colId xmlns:a16="http://schemas.microsoft.com/office/drawing/2014/main" val="3913012041"/>
                        </a:ext>
                      </a:extLst>
                    </a:gridCol>
                    <a:gridCol w="3257100">
                      <a:extLst>
                        <a:ext uri="{9D8B030D-6E8A-4147-A177-3AD203B41FA5}">
                          <a16:colId xmlns:a16="http://schemas.microsoft.com/office/drawing/2014/main" val="1724095553"/>
                        </a:ext>
                      </a:extLst>
                    </a:gridCol>
                  </a:tblGrid>
                  <a:tr h="572668">
                    <a:tc>
                      <a:txBody>
                        <a:bodyPr/>
                        <a:lstStyle/>
                        <a:p>
                          <a:pPr algn="ctr" fontAlgn="b"/>
                          <a:r>
                            <a:rPr lang="en-US" sz="2000" b="1" u="none" strike="noStrike" cap="all" spc="150">
                              <a:solidFill>
                                <a:schemeClr val="lt1"/>
                              </a:solidFill>
                              <a:effectLst/>
                              <a:latin typeface="Times New Roman" panose="02020603050405020304" pitchFamily="18" charset="0"/>
                              <a:cs typeface="Times New Roman" panose="02020603050405020304" pitchFamily="18" charset="0"/>
                            </a:rPr>
                            <a:t>Metric</a:t>
                          </a:r>
                          <a:endParaRPr lang="en-US" sz="2000" b="1" i="0" u="none" strike="noStrike" cap="all" spc="150">
                            <a:solidFill>
                              <a:schemeClr val="lt1"/>
                            </a:solidFill>
                            <a:effectLst/>
                            <a:latin typeface="Times New Roman" panose="02020603050405020304" pitchFamily="18" charset="0"/>
                            <a:cs typeface="Times New Roman" panose="02020603050405020304" pitchFamily="18" charset="0"/>
                          </a:endParaRPr>
                        </a:p>
                      </a:txBody>
                      <a:tcPr marL="133934" marR="133934" marT="133934" marB="133934" anchor="ctr">
                        <a:lnL w="12700" cmpd="sng">
                          <a:noFill/>
                        </a:lnL>
                        <a:lnR w="12700" cmpd="sng">
                          <a:noFill/>
                        </a:lnR>
                        <a:lnT w="12700" cmpd="sng">
                          <a:noFill/>
                        </a:lnT>
                        <a:lnB w="38100" cmpd="sng">
                          <a:noFill/>
                        </a:lnB>
                        <a:solidFill>
                          <a:srgbClr val="505356"/>
                        </a:solidFill>
                      </a:tcPr>
                    </a:tc>
                    <a:tc>
                      <a:txBody>
                        <a:bodyPr/>
                        <a:lstStyle/>
                        <a:p>
                          <a:pPr algn="ctr" fontAlgn="b"/>
                          <a:r>
                            <a:rPr lang="en-US" sz="2000" b="1" u="none" strike="noStrike" cap="all" spc="150">
                              <a:solidFill>
                                <a:schemeClr val="lt1"/>
                              </a:solidFill>
                              <a:effectLst/>
                              <a:latin typeface="Times New Roman" panose="02020603050405020304" pitchFamily="18" charset="0"/>
                              <a:cs typeface="Times New Roman" panose="02020603050405020304" pitchFamily="18" charset="0"/>
                            </a:rPr>
                            <a:t>Formula</a:t>
                          </a:r>
                          <a:endParaRPr lang="en-US" sz="2000" b="1" i="0" u="none" strike="noStrike" cap="all" spc="150">
                            <a:solidFill>
                              <a:schemeClr val="lt1"/>
                            </a:solidFill>
                            <a:effectLst/>
                            <a:latin typeface="Times New Roman" panose="02020603050405020304" pitchFamily="18" charset="0"/>
                            <a:cs typeface="Times New Roman" panose="02020603050405020304" pitchFamily="18" charset="0"/>
                          </a:endParaRPr>
                        </a:p>
                      </a:txBody>
                      <a:tcPr marL="133934" marR="133934" marT="133934" marB="133934" anchor="ctr">
                        <a:lnL w="12700" cmpd="sng">
                          <a:noFill/>
                        </a:lnL>
                        <a:lnR w="12700" cmpd="sng">
                          <a:noFill/>
                        </a:lnR>
                        <a:lnT w="12700" cmpd="sng">
                          <a:noFill/>
                        </a:lnT>
                        <a:lnB w="38100" cmpd="sng">
                          <a:noFill/>
                        </a:lnB>
                        <a:solidFill>
                          <a:srgbClr val="505356"/>
                        </a:solidFill>
                      </a:tcPr>
                    </a:tc>
                    <a:tc>
                      <a:txBody>
                        <a:bodyPr/>
                        <a:lstStyle/>
                        <a:p>
                          <a:pPr algn="ctr" fontAlgn="b"/>
                          <a:r>
                            <a:rPr lang="en-US" sz="2000" b="1" u="none" strike="noStrike" cap="all" spc="150">
                              <a:solidFill>
                                <a:schemeClr val="lt1"/>
                              </a:solidFill>
                              <a:effectLst/>
                              <a:latin typeface="Times New Roman" panose="02020603050405020304" pitchFamily="18" charset="0"/>
                              <a:cs typeface="Times New Roman" panose="02020603050405020304" pitchFamily="18" charset="0"/>
                            </a:rPr>
                            <a:t>Range</a:t>
                          </a:r>
                          <a:endParaRPr lang="en-US" sz="2000" b="1" i="0" u="none" strike="noStrike" cap="all" spc="150">
                            <a:solidFill>
                              <a:schemeClr val="lt1"/>
                            </a:solidFill>
                            <a:effectLst/>
                            <a:latin typeface="Times New Roman" panose="02020603050405020304" pitchFamily="18" charset="0"/>
                            <a:cs typeface="Times New Roman" panose="02020603050405020304" pitchFamily="18" charset="0"/>
                          </a:endParaRPr>
                        </a:p>
                      </a:txBody>
                      <a:tcPr marL="133934" marR="133934" marT="133934" marB="133934" anchor="ctr">
                        <a:lnL w="12700" cmpd="sng">
                          <a:noFill/>
                        </a:lnL>
                        <a:lnR w="12700" cmpd="sng">
                          <a:noFill/>
                        </a:lnR>
                        <a:lnT w="12700" cmpd="sng">
                          <a:noFill/>
                        </a:lnT>
                        <a:lnB w="38100" cmpd="sng">
                          <a:noFill/>
                        </a:lnB>
                        <a:solidFill>
                          <a:srgbClr val="505356"/>
                        </a:solidFill>
                      </a:tcPr>
                    </a:tc>
                    <a:tc>
                      <a:txBody>
                        <a:bodyPr/>
                        <a:lstStyle/>
                        <a:p>
                          <a:pPr algn="ctr" fontAlgn="b"/>
                          <a:r>
                            <a:rPr lang="en-US" sz="2000" b="1" u="none" strike="noStrike" cap="all" spc="150">
                              <a:solidFill>
                                <a:schemeClr val="lt1"/>
                              </a:solidFill>
                              <a:effectLst/>
                              <a:latin typeface="Times New Roman" panose="02020603050405020304" pitchFamily="18" charset="0"/>
                              <a:cs typeface="Times New Roman" panose="02020603050405020304" pitchFamily="18" charset="0"/>
                            </a:rPr>
                            <a:t>Interpretation</a:t>
                          </a:r>
                          <a:endParaRPr lang="en-US" sz="2000" b="1" i="0" u="none" strike="noStrike" cap="all" spc="150">
                            <a:solidFill>
                              <a:schemeClr val="lt1"/>
                            </a:solidFill>
                            <a:effectLst/>
                            <a:latin typeface="Times New Roman" panose="02020603050405020304" pitchFamily="18" charset="0"/>
                            <a:cs typeface="Times New Roman" panose="02020603050405020304" pitchFamily="18" charset="0"/>
                          </a:endParaRPr>
                        </a:p>
                      </a:txBody>
                      <a:tcPr marL="133934" marR="133934" marT="133934" marB="133934" anchor="ctr">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2433785818"/>
                      </a:ext>
                    </a:extLst>
                  </a:tr>
                  <a:tr h="1993290">
                    <a:tc>
                      <a:txBody>
                        <a:bodyPr/>
                        <a:lstStyle/>
                        <a:p>
                          <a:pPr algn="ctr" fontAlgn="b"/>
                          <a:r>
                            <a:rPr lang="en-US" sz="1600" b="1" u="none" strike="noStrike" cap="none" spc="0">
                              <a:solidFill>
                                <a:schemeClr val="tx1"/>
                              </a:solidFill>
                              <a:effectLst/>
                              <a:latin typeface="Times New Roman" panose="02020603050405020304" pitchFamily="18" charset="0"/>
                              <a:cs typeface="Times New Roman" panose="02020603050405020304" pitchFamily="18" charset="0"/>
                            </a:rPr>
                            <a:t>Silhouette Score</a:t>
                          </a:r>
                          <a:endParaRPr lang="en-US" sz="1600" b="1" i="0" u="none" strike="noStrike" cap="none" spc="0">
                            <a:solidFill>
                              <a:schemeClr val="tx1"/>
                            </a:solidFill>
                            <a:effectLst/>
                            <a:latin typeface="Times New Roman" panose="02020603050405020304" pitchFamily="18" charset="0"/>
                            <a:cs typeface="Times New Roman" panose="02020603050405020304" pitchFamily="18" charset="0"/>
                          </a:endParaRPr>
                        </a:p>
                      </a:txBody>
                      <a:tcPr marL="133934" marR="133934" marT="133934" marB="133934" anchor="ctr">
                        <a:lnL w="12700" cmpd="sng">
                          <a:noFill/>
                          <a:prstDash val="solid"/>
                        </a:lnL>
                        <a:lnR w="12700" cmpd="sng">
                          <a:noFill/>
                          <a:prstDash val="solid"/>
                        </a:lnR>
                        <a:lnT w="38100" cmpd="sng">
                          <a:noFill/>
                        </a:lnT>
                        <a:lnB w="12700" cmpd="sng">
                          <a:noFill/>
                          <a:prstDash val="solid"/>
                        </a:lnB>
                        <a:noFill/>
                      </a:tcPr>
                    </a:tc>
                    <a:tc>
                      <a:txBody>
                        <a:bodyPr/>
                        <a:lstStyle/>
                        <a:p>
                          <a:endParaRPr lang="en-US"/>
                        </a:p>
                      </a:txBody>
                      <a:tcPr marL="133934" marR="133934" marT="133934" marB="133934" anchor="ctr">
                        <a:lnL w="12700" cmpd="sng">
                          <a:noFill/>
                          <a:prstDash val="solid"/>
                        </a:lnL>
                        <a:lnR w="12700" cmpd="sng">
                          <a:noFill/>
                          <a:prstDash val="solid"/>
                        </a:lnR>
                        <a:lnT w="38100" cmpd="sng">
                          <a:noFill/>
                        </a:lnT>
                        <a:lnB w="12700" cmpd="sng">
                          <a:noFill/>
                          <a:prstDash val="solid"/>
                        </a:lnB>
                        <a:blipFill>
                          <a:blip r:embed="rId3"/>
                          <a:stretch>
                            <a:fillRect l="-68440" t="-28746" r="-142021" b="-120489"/>
                          </a:stretch>
                        </a:blipFill>
                      </a:tcPr>
                    </a:tc>
                    <a:tc>
                      <a:txBody>
                        <a:bodyPr/>
                        <a:lstStyle/>
                        <a:p>
                          <a:pPr algn="ctr" fontAlgn="b"/>
                          <a:r>
                            <a:rPr lang="en-US" sz="1600" u="none" strike="noStrike" cap="none" spc="0">
                              <a:solidFill>
                                <a:schemeClr val="tx1"/>
                              </a:solidFill>
                              <a:effectLst/>
                              <a:latin typeface="Times New Roman" panose="02020603050405020304" pitchFamily="18" charset="0"/>
                              <a:cs typeface="Times New Roman" panose="02020603050405020304" pitchFamily="18" charset="0"/>
                            </a:rPr>
                            <a:t>[−1,1]</a:t>
                          </a:r>
                          <a:endParaRPr lang="en-US" sz="1600" b="0" i="0" u="none" strike="noStrike" cap="none" spc="0">
                            <a:solidFill>
                              <a:schemeClr val="tx1"/>
                            </a:solidFill>
                            <a:effectLst/>
                            <a:latin typeface="Times New Roman" panose="02020603050405020304" pitchFamily="18" charset="0"/>
                            <a:cs typeface="Times New Roman" panose="02020603050405020304" pitchFamily="18" charset="0"/>
                          </a:endParaRPr>
                        </a:p>
                      </a:txBody>
                      <a:tcPr marL="133934" marR="133934" marT="133934" marB="133934" anchor="ctr">
                        <a:lnL w="12700" cmpd="sng">
                          <a:noFill/>
                          <a:prstDash val="solid"/>
                        </a:lnL>
                        <a:lnR w="12700" cmpd="sng">
                          <a:noFill/>
                          <a:prstDash val="solid"/>
                        </a:lnR>
                        <a:lnT w="38100" cmpd="sng">
                          <a:noFill/>
                        </a:lnT>
                        <a:lnB w="12700" cmpd="sng">
                          <a:noFill/>
                          <a:prstDash val="solid"/>
                        </a:lnB>
                        <a:noFill/>
                      </a:tcPr>
                    </a:tc>
                    <a:tc>
                      <a:txBody>
                        <a:bodyPr/>
                        <a:lstStyle/>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cap="none" spc="0">
                              <a:solidFill>
                                <a:schemeClr val="tx1"/>
                              </a:solidFill>
                              <a:effectLst/>
                              <a:latin typeface="Times New Roman" panose="02020603050405020304" pitchFamily="18" charset="0"/>
                              <a:cs typeface="Times New Roman" panose="02020603050405020304" pitchFamily="18" charset="0"/>
                            </a:rPr>
                            <a:t>s=1: Perfectly separated clusters.</a:t>
                          </a:r>
                          <a:endParaRPr lang="en-US" sz="1600" b="0" i="0" u="none" strike="noStrike" cap="none" spc="0">
                            <a:solidFill>
                              <a:schemeClr val="tx1"/>
                            </a:solidFill>
                            <a:effectLst/>
                            <a:latin typeface="Times New Roman" panose="02020603050405020304" pitchFamily="18" charset="0"/>
                            <a:cs typeface="Times New Roman" panose="02020603050405020304" pitchFamily="18" charset="0"/>
                          </a:endParaRPr>
                        </a:p>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cap="none" spc="0">
                              <a:solidFill>
                                <a:schemeClr val="tx1"/>
                              </a:solidFill>
                              <a:effectLst/>
                              <a:latin typeface="Times New Roman" panose="02020603050405020304" pitchFamily="18" charset="0"/>
                              <a:cs typeface="Times New Roman" panose="02020603050405020304" pitchFamily="18" charset="0"/>
                            </a:rPr>
                            <a:t>s=0: Overlapping clusters.</a:t>
                          </a:r>
                          <a:endParaRPr lang="en-US" sz="1600" b="0" i="0" u="none" strike="noStrike" cap="none" spc="0">
                            <a:solidFill>
                              <a:schemeClr val="tx1"/>
                            </a:solidFill>
                            <a:effectLst/>
                            <a:latin typeface="Times New Roman" panose="02020603050405020304" pitchFamily="18" charset="0"/>
                            <a:cs typeface="Times New Roman" panose="02020603050405020304" pitchFamily="18" charset="0"/>
                          </a:endParaRPr>
                        </a:p>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cap="none" spc="0">
                              <a:solidFill>
                                <a:schemeClr val="tx1"/>
                              </a:solidFill>
                              <a:effectLst/>
                              <a:latin typeface="Times New Roman" panose="02020603050405020304" pitchFamily="18" charset="0"/>
                              <a:cs typeface="Times New Roman" panose="02020603050405020304" pitchFamily="18" charset="0"/>
                            </a:rPr>
                            <a:t>s&lt;0: Poor clustering</a:t>
                          </a:r>
                          <a:endParaRPr lang="en-US" sz="16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fontAlgn="b"/>
                          <a:endParaRPr lang="en-US" sz="1600" b="0" i="0" u="none" strike="noStrike" cap="none" spc="0">
                            <a:solidFill>
                              <a:schemeClr val="tx1"/>
                            </a:solidFill>
                            <a:effectLst/>
                            <a:latin typeface="Times New Roman" panose="02020603050405020304" pitchFamily="18" charset="0"/>
                            <a:cs typeface="Times New Roman" panose="02020603050405020304" pitchFamily="18" charset="0"/>
                          </a:endParaRPr>
                        </a:p>
                      </a:txBody>
                      <a:tcPr marL="133934" marR="133934" marT="133934" marB="133934"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799657620"/>
                      </a:ext>
                    </a:extLst>
                  </a:tr>
                  <a:tr h="2396579">
                    <a:tc>
                      <a:txBody>
                        <a:bodyPr/>
                        <a:lstStyle/>
                        <a:p>
                          <a:pPr algn="ctr" fontAlgn="b"/>
                          <a:r>
                            <a:rPr lang="en-US" sz="1600" b="1" u="none" strike="noStrike" cap="none" spc="0">
                              <a:solidFill>
                                <a:schemeClr val="tx1"/>
                              </a:solidFill>
                              <a:effectLst/>
                              <a:latin typeface="Times New Roman" panose="02020603050405020304" pitchFamily="18" charset="0"/>
                              <a:cs typeface="Times New Roman" panose="02020603050405020304" pitchFamily="18" charset="0"/>
                            </a:rPr>
                            <a:t>Davies-Bouldin Index</a:t>
                          </a:r>
                          <a:endParaRPr lang="en-US" sz="1600" b="1" i="0" u="none" strike="noStrike" cap="none" spc="0">
                            <a:solidFill>
                              <a:schemeClr val="tx1"/>
                            </a:solidFill>
                            <a:effectLst/>
                            <a:latin typeface="Times New Roman" panose="02020603050405020304" pitchFamily="18" charset="0"/>
                            <a:cs typeface="Times New Roman" panose="02020603050405020304" pitchFamily="18" charset="0"/>
                          </a:endParaRPr>
                        </a:p>
                      </a:txBody>
                      <a:tcPr marL="133934" marR="133934" marT="133934" marB="13393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endParaRPr lang="en-US"/>
                        </a:p>
                      </a:txBody>
                      <a:tcPr marL="133934" marR="133934" marT="133934" marB="133934" anchor="ctr">
                        <a:lnL w="12700" cmpd="sng">
                          <a:noFill/>
                          <a:prstDash val="solid"/>
                        </a:lnL>
                        <a:lnR w="12700" cmpd="sng">
                          <a:noFill/>
                          <a:prstDash val="solid"/>
                        </a:lnR>
                        <a:lnT w="12700" cmpd="sng">
                          <a:noFill/>
                          <a:prstDash val="solid"/>
                        </a:lnT>
                        <a:lnB w="12700" cmpd="sng">
                          <a:noFill/>
                          <a:prstDash val="solid"/>
                        </a:lnB>
                        <a:blipFill>
                          <a:blip r:embed="rId3"/>
                          <a:stretch>
                            <a:fillRect l="-68440" t="-106853" r="-142021"/>
                          </a:stretch>
                        </a:blipFill>
                      </a:tcPr>
                    </a:tc>
                    <a:tc>
                      <a:txBody>
                        <a:bodyPr/>
                        <a:lstStyle/>
                        <a:p>
                          <a:pPr algn="ctr" fontAlgn="b"/>
                          <a:r>
                            <a:rPr lang="en-US" sz="1600" u="none" strike="noStrike" cap="none" spc="0">
                              <a:solidFill>
                                <a:schemeClr val="tx1"/>
                              </a:solidFill>
                              <a:effectLst/>
                              <a:latin typeface="Times New Roman" panose="02020603050405020304" pitchFamily="18" charset="0"/>
                              <a:cs typeface="Times New Roman" panose="02020603050405020304" pitchFamily="18" charset="0"/>
                            </a:rPr>
                            <a:t>[0,∞)</a:t>
                          </a:r>
                          <a:endParaRPr lang="en-US" sz="1600" b="0" i="0" u="none" strike="noStrike" cap="none" spc="0">
                            <a:solidFill>
                              <a:schemeClr val="tx1"/>
                            </a:solidFill>
                            <a:effectLst/>
                            <a:latin typeface="Times New Roman" panose="02020603050405020304" pitchFamily="18" charset="0"/>
                            <a:cs typeface="Times New Roman" panose="02020603050405020304" pitchFamily="18" charset="0"/>
                          </a:endParaRPr>
                        </a:p>
                      </a:txBody>
                      <a:tcPr marL="133934" marR="133934" marT="133934" marB="13393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171450" marR="0" lvl="0" indent="-171450" algn="ctr"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cap="none" spc="0">
                              <a:solidFill>
                                <a:schemeClr val="tx1"/>
                              </a:solidFill>
                              <a:effectLst/>
                              <a:latin typeface="Times New Roman" panose="02020603050405020304" pitchFamily="18" charset="0"/>
                              <a:cs typeface="Times New Roman" panose="02020603050405020304" pitchFamily="18" charset="0"/>
                            </a:rPr>
                            <a:t>Lower values indicate better clustering.</a:t>
                          </a:r>
                          <a:endParaRPr lang="en-US" sz="1600" b="0" i="0" u="none" strike="noStrike" cap="none" spc="0">
                            <a:solidFill>
                              <a:schemeClr val="tx1"/>
                            </a:solidFill>
                            <a:effectLst/>
                            <a:latin typeface="Times New Roman" panose="02020603050405020304" pitchFamily="18" charset="0"/>
                            <a:cs typeface="Times New Roman" panose="02020603050405020304" pitchFamily="18" charset="0"/>
                          </a:endParaRPr>
                        </a:p>
                        <a:p>
                          <a:pPr marL="171450" marR="0" lvl="0" indent="-171450" algn="ctr"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cap="none" spc="0">
                              <a:solidFill>
                                <a:schemeClr val="tx1"/>
                              </a:solidFill>
                              <a:effectLst/>
                              <a:latin typeface="Times New Roman" panose="02020603050405020304" pitchFamily="18" charset="0"/>
                              <a:cs typeface="Times New Roman" panose="02020603050405020304" pitchFamily="18" charset="0"/>
                            </a:rPr>
                            <a:t>Reflects smaller intra-cluster and larger inter-cluster distances.</a:t>
                          </a:r>
                          <a:endParaRPr lang="en-US" sz="1600" b="0" i="0" u="none" strike="noStrike" cap="none" spc="0">
                            <a:solidFill>
                              <a:schemeClr val="tx1"/>
                            </a:solidFill>
                            <a:effectLst/>
                            <a:latin typeface="Times New Roman" panose="02020603050405020304" pitchFamily="18" charset="0"/>
                            <a:cs typeface="Times New Roman" panose="02020603050405020304" pitchFamily="18" charset="0"/>
                          </a:endParaRPr>
                        </a:p>
                        <a:p>
                          <a:pPr algn="ctr" fontAlgn="b"/>
                          <a:endParaRPr lang="en-US" sz="1600" b="0" i="0" u="none" strike="noStrike" cap="none" spc="0">
                            <a:solidFill>
                              <a:schemeClr val="tx1"/>
                            </a:solidFill>
                            <a:effectLst/>
                            <a:latin typeface="Times New Roman" panose="02020603050405020304" pitchFamily="18" charset="0"/>
                            <a:cs typeface="Times New Roman" panose="02020603050405020304" pitchFamily="18" charset="0"/>
                          </a:endParaRPr>
                        </a:p>
                      </a:txBody>
                      <a:tcPr marL="133934" marR="133934" marT="133934" marB="13393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066964676"/>
                      </a:ext>
                    </a:extLst>
                  </a:tr>
                </a:tbl>
              </a:graphicData>
            </a:graphic>
          </p:graphicFrame>
        </mc:Fallback>
      </mc:AlternateContent>
      <p:sp>
        <p:nvSpPr>
          <p:cNvPr id="3" name="Slide Number Placeholder 2">
            <a:extLst>
              <a:ext uri="{FF2B5EF4-FFF2-40B4-BE49-F238E27FC236}">
                <a16:creationId xmlns:a16="http://schemas.microsoft.com/office/drawing/2014/main" id="{D8F5357F-3268-1B1D-0E15-5DF622C7A51C}"/>
              </a:ext>
            </a:extLst>
          </p:cNvPr>
          <p:cNvSpPr>
            <a:spLocks noGrp="1"/>
          </p:cNvSpPr>
          <p:nvPr>
            <p:ph type="sldNum" sz="quarter" idx="12"/>
          </p:nvPr>
        </p:nvSpPr>
        <p:spPr/>
        <p:txBody>
          <a:bodyPr/>
          <a:lstStyle/>
          <a:p>
            <a:fld id="{B4A918BC-4D43-4B42-B3C0-E7EBE25E6AF0}" type="slidenum">
              <a:rPr lang="en-US" smtClean="0"/>
              <a:t>15</a:t>
            </a:fld>
            <a:endParaRPr lang="en-US"/>
          </a:p>
        </p:txBody>
      </p:sp>
      <p:cxnSp>
        <p:nvCxnSpPr>
          <p:cNvPr id="4" name="Google Shape;151;p26">
            <a:extLst>
              <a:ext uri="{FF2B5EF4-FFF2-40B4-BE49-F238E27FC236}">
                <a16:creationId xmlns:a16="http://schemas.microsoft.com/office/drawing/2014/main" id="{B2022C51-0CEB-8259-371E-ABE68E4820F5}"/>
              </a:ext>
            </a:extLst>
          </p:cNvPr>
          <p:cNvCxnSpPr>
            <a:cxnSpLocks/>
          </p:cNvCxnSpPr>
          <p:nvPr/>
        </p:nvCxnSpPr>
        <p:spPr>
          <a:xfrm>
            <a:off x="596646" y="620073"/>
            <a:ext cx="11088848" cy="0"/>
          </a:xfrm>
          <a:prstGeom prst="straightConnector1">
            <a:avLst/>
          </a:prstGeom>
          <a:noFill/>
          <a:ln w="57150" cap="flat" cmpd="sng">
            <a:solidFill>
              <a:srgbClr val="002060"/>
            </a:solidFill>
            <a:prstDash val="solid"/>
            <a:miter lim="800000"/>
            <a:headEnd type="none" w="sm" len="sm"/>
            <a:tailEnd type="none" w="sm" len="sm"/>
          </a:ln>
        </p:spPr>
      </p:cxnSp>
    </p:spTree>
    <p:extLst>
      <p:ext uri="{BB962C8B-B14F-4D97-AF65-F5344CB8AC3E}">
        <p14:creationId xmlns:p14="http://schemas.microsoft.com/office/powerpoint/2010/main" val="1498064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36B4-D8AE-5C87-B59C-816B97E00A0A}"/>
              </a:ext>
            </a:extLst>
          </p:cNvPr>
          <p:cNvSpPr>
            <a:spLocks noGrp="1"/>
          </p:cNvSpPr>
          <p:nvPr>
            <p:ph type="title"/>
          </p:nvPr>
        </p:nvSpPr>
        <p:spPr>
          <a:xfrm>
            <a:off x="506506" y="8169"/>
            <a:ext cx="10515600" cy="611904"/>
          </a:xfrm>
        </p:spPr>
        <p:txBody>
          <a:bodyPr>
            <a:normAutofit/>
          </a:bodyPr>
          <a:lstStyle/>
          <a:p>
            <a:r>
              <a:rPr lang="en-US" sz="3200" b="1" u="none" strike="noStrike" kern="1200" dirty="0">
                <a:solidFill>
                  <a:schemeClr val="dk1"/>
                </a:solidFill>
                <a:effectLst/>
                <a:latin typeface="Times New Roman" panose="02020603050405020304" pitchFamily="18" charset="0"/>
                <a:ea typeface="+mn-ea"/>
                <a:cs typeface="Times New Roman" panose="02020603050405020304" pitchFamily="18" charset="0"/>
              </a:rPr>
              <a:t>K-Means Method</a:t>
            </a:r>
            <a:endParaRPr lang="en-US" sz="3200" dirty="0"/>
          </a:p>
        </p:txBody>
      </p:sp>
      <p:sp>
        <p:nvSpPr>
          <p:cNvPr id="3" name="Content Placeholder 2">
            <a:extLst>
              <a:ext uri="{FF2B5EF4-FFF2-40B4-BE49-F238E27FC236}">
                <a16:creationId xmlns:a16="http://schemas.microsoft.com/office/drawing/2014/main" id="{26AD21B0-0C4B-F4D5-7A2A-706B30A513FB}"/>
              </a:ext>
            </a:extLst>
          </p:cNvPr>
          <p:cNvSpPr>
            <a:spLocks noGrp="1"/>
          </p:cNvSpPr>
          <p:nvPr>
            <p:ph idx="1"/>
          </p:nvPr>
        </p:nvSpPr>
        <p:spPr>
          <a:xfrm>
            <a:off x="506506" y="1115534"/>
            <a:ext cx="4599350" cy="3639111"/>
          </a:xfrm>
        </p:spPr>
        <p:txBody>
          <a:bodyPr>
            <a:noAutofit/>
          </a:bodyPr>
          <a:lstStyle/>
          <a:p>
            <a:r>
              <a:rPr lang="en-US" sz="1800" b="1" dirty="0">
                <a:latin typeface="Times New Roman" panose="02020603050405020304" pitchFamily="18" charset="0"/>
                <a:cs typeface="Times New Roman" panose="02020603050405020304" pitchFamily="18" charset="0"/>
              </a:rPr>
              <a:t>Clustering Algorithm</a:t>
            </a:r>
            <a:r>
              <a:rPr lang="en-US" sz="1800" dirty="0">
                <a:latin typeface="Times New Roman" panose="02020603050405020304" pitchFamily="18" charset="0"/>
                <a:cs typeface="Times New Roman" panose="02020603050405020304" pitchFamily="18" charset="0"/>
              </a:rPr>
              <a:t>:</a:t>
            </a:r>
          </a:p>
          <a:p>
            <a:pPr marL="514350" lvl="1" indent="-285750">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KMeans</a:t>
            </a:r>
            <a:r>
              <a:rPr lang="en-US" sz="1600" b="1" dirty="0">
                <a:latin typeface="Times New Roman" panose="02020603050405020304" pitchFamily="18" charset="0"/>
                <a:cs typeface="Times New Roman" panose="02020603050405020304" pitchFamily="18" charset="0"/>
              </a:rPr>
              <a:t> Clustering</a:t>
            </a:r>
            <a:r>
              <a:rPr lang="en-US" sz="1600" dirty="0">
                <a:latin typeface="Times New Roman" panose="02020603050405020304" pitchFamily="18" charset="0"/>
                <a:cs typeface="Times New Roman" panose="02020603050405020304" pitchFamily="18" charset="0"/>
              </a:rPr>
              <a:t> is used to group the data into distinct clusters.</a:t>
            </a:r>
            <a:endParaRPr lang="en-US" altLang="en-US" sz="1800" dirty="0">
              <a:latin typeface="Times New Roman" panose="02020603050405020304" pitchFamily="18" charset="0"/>
              <a:cs typeface="Times New Roman" panose="02020603050405020304" pitchFamily="18" charset="0"/>
            </a:endParaRPr>
          </a:p>
          <a:p>
            <a:pPr marL="285750" lvl="0" indent="-285750" eaLnBrk="0" fontAlgn="base" hangingPunct="0">
              <a:spcBef>
                <a:spcPts val="600"/>
              </a:spcBef>
              <a:spcAft>
                <a:spcPts val="600"/>
              </a:spcAft>
            </a:pPr>
            <a:r>
              <a:rPr lang="en-US" altLang="en-US" sz="1800" dirty="0">
                <a:latin typeface="Times New Roman" panose="02020603050405020304" pitchFamily="18" charset="0"/>
                <a:cs typeface="Times New Roman" panose="02020603050405020304" pitchFamily="18" charset="0"/>
              </a:rPr>
              <a:t>K-Means starts by choosing </a:t>
            </a:r>
            <a:r>
              <a:rPr lang="en-US" altLang="en-US" sz="1800" b="1" dirty="0">
                <a:latin typeface="Times New Roman" panose="02020603050405020304" pitchFamily="18" charset="0"/>
                <a:cs typeface="Times New Roman" panose="02020603050405020304" pitchFamily="18" charset="0"/>
              </a:rPr>
              <a:t>K random centroids</a:t>
            </a:r>
            <a:r>
              <a:rPr lang="en-US" altLang="en-US" sz="1800" dirty="0">
                <a:latin typeface="Times New Roman" panose="02020603050405020304" pitchFamily="18" charset="0"/>
                <a:cs typeface="Times New Roman" panose="02020603050405020304" pitchFamily="18" charset="0"/>
              </a:rPr>
              <a:t> (cluster centers). Each data point is assigned to the </a:t>
            </a:r>
            <a:r>
              <a:rPr lang="en-US" altLang="en-US" sz="1800" b="1" dirty="0">
                <a:latin typeface="Times New Roman" panose="02020603050405020304" pitchFamily="18" charset="0"/>
                <a:cs typeface="Times New Roman" panose="02020603050405020304" pitchFamily="18" charset="0"/>
              </a:rPr>
              <a:t>nearest centroid</a:t>
            </a:r>
            <a:r>
              <a:rPr lang="en-US" altLang="en-US" sz="1800" dirty="0">
                <a:latin typeface="Times New Roman" panose="02020603050405020304" pitchFamily="18" charset="0"/>
                <a:cs typeface="Times New Roman" panose="02020603050405020304" pitchFamily="18" charset="0"/>
              </a:rPr>
              <a:t>, forming clusters.</a:t>
            </a:r>
          </a:p>
          <a:p>
            <a:pPr marL="285750" lvl="0" indent="-285750" eaLnBrk="0" fontAlgn="base" hangingPunct="0">
              <a:spcBef>
                <a:spcPts val="600"/>
              </a:spcBef>
              <a:spcAft>
                <a:spcPts val="600"/>
              </a:spcAft>
            </a:pPr>
            <a:r>
              <a:rPr lang="en-US" altLang="en-US" sz="1800" dirty="0">
                <a:latin typeface="Times New Roman" panose="02020603050405020304" pitchFamily="18" charset="0"/>
                <a:cs typeface="Times New Roman" panose="02020603050405020304" pitchFamily="18" charset="0"/>
              </a:rPr>
              <a:t>The algorithm repeats </a:t>
            </a:r>
            <a:r>
              <a:rPr lang="en-US" altLang="en-US" sz="1800" b="1" dirty="0">
                <a:latin typeface="Times New Roman" panose="02020603050405020304" pitchFamily="18" charset="0"/>
                <a:cs typeface="Times New Roman" panose="02020603050405020304" pitchFamily="18" charset="0"/>
              </a:rPr>
              <a:t>assign → update → reassign</a:t>
            </a:r>
            <a:r>
              <a:rPr lang="en-US" altLang="en-US" sz="1800" dirty="0">
                <a:latin typeface="Times New Roman" panose="02020603050405020304" pitchFamily="18" charset="0"/>
                <a:cs typeface="Times New Roman" panose="02020603050405020304" pitchFamily="18" charset="0"/>
              </a:rPr>
              <a:t> until the clusters stop changing.</a:t>
            </a:r>
          </a:p>
          <a:p>
            <a:pPr marL="285750" lvl="0" indent="-285750" eaLnBrk="0" fontAlgn="base" hangingPunct="0">
              <a:spcBef>
                <a:spcPts val="600"/>
              </a:spcBef>
              <a:spcAft>
                <a:spcPts val="600"/>
              </a:spcAft>
            </a:pPr>
            <a:r>
              <a:rPr lang="en-US" altLang="en-US" sz="1800" dirty="0">
                <a:latin typeface="Times New Roman" panose="02020603050405020304" pitchFamily="18" charset="0"/>
                <a:cs typeface="Times New Roman" panose="02020603050405020304" pitchFamily="18" charset="0"/>
              </a:rPr>
              <a:t>The final result is </a:t>
            </a:r>
            <a:r>
              <a:rPr lang="en-US" altLang="en-US" sz="1800" b="1" dirty="0">
                <a:latin typeface="Times New Roman" panose="02020603050405020304" pitchFamily="18" charset="0"/>
                <a:cs typeface="Times New Roman" panose="02020603050405020304" pitchFamily="18" charset="0"/>
              </a:rPr>
              <a:t>K compact, well-separated clusters</a:t>
            </a:r>
            <a:r>
              <a:rPr lang="en-US" altLang="en-US" sz="1800" dirty="0">
                <a:latin typeface="Times New Roman" panose="02020603050405020304" pitchFamily="18" charset="0"/>
                <a:cs typeface="Times New Roman" panose="02020603050405020304" pitchFamily="18" charset="0"/>
              </a:rPr>
              <a:t> based on distance.</a:t>
            </a:r>
          </a:p>
          <a:p>
            <a:pPr marL="514350" lvl="1"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Goal</a:t>
            </a:r>
            <a:r>
              <a:rPr lang="en-US" sz="1800" dirty="0">
                <a:latin typeface="Times New Roman" panose="02020603050405020304" pitchFamily="18" charset="0"/>
                <a:cs typeface="Times New Roman" panose="02020603050405020304" pitchFamily="18" charset="0"/>
              </a:rPr>
              <a:t>:</a:t>
            </a:r>
          </a:p>
          <a:p>
            <a:pPr marL="5143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Identify the </a:t>
            </a:r>
            <a:r>
              <a:rPr lang="en-US" sz="1600" b="1" dirty="0">
                <a:latin typeface="Times New Roman" panose="02020603050405020304" pitchFamily="18" charset="0"/>
                <a:cs typeface="Times New Roman" panose="02020603050405020304" pitchFamily="18" charset="0"/>
              </a:rPr>
              <a:t>optimal number of clusters</a:t>
            </a:r>
            <a:r>
              <a:rPr lang="en-US" sz="1600" dirty="0">
                <a:latin typeface="Times New Roman" panose="02020603050405020304" pitchFamily="18" charset="0"/>
                <a:cs typeface="Times New Roman" panose="02020603050405020304" pitchFamily="18" charset="0"/>
              </a:rPr>
              <a:t> by observing where the </a:t>
            </a:r>
            <a:r>
              <a:rPr lang="en-US" sz="1600" b="1" dirty="0">
                <a:latin typeface="Times New Roman" panose="02020603050405020304" pitchFamily="18" charset="0"/>
                <a:cs typeface="Times New Roman" panose="02020603050405020304" pitchFamily="18" charset="0"/>
              </a:rPr>
              <a:t>inertia</a:t>
            </a:r>
            <a:r>
              <a:rPr lang="en-US" sz="1600" dirty="0">
                <a:latin typeface="Times New Roman" panose="02020603050405020304" pitchFamily="18" charset="0"/>
                <a:cs typeface="Times New Roman" panose="02020603050405020304" pitchFamily="18" charset="0"/>
              </a:rPr>
              <a:t> (sum of squared distances to cluster centers) decreases significantly.</a:t>
            </a:r>
          </a:p>
          <a:p>
            <a:pPr marL="285750" indent="-28575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Elbow Method</a:t>
            </a:r>
            <a:r>
              <a:rPr lang="en-US" sz="1800" dirty="0">
                <a:latin typeface="Times New Roman" panose="02020603050405020304" pitchFamily="18" charset="0"/>
                <a:cs typeface="Times New Roman" panose="02020603050405020304" pitchFamily="18" charset="0"/>
              </a:rPr>
              <a:t>:</a:t>
            </a:r>
          </a:p>
          <a:p>
            <a:pPr marL="5143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Plot </a:t>
            </a:r>
            <a:r>
              <a:rPr lang="en-US" sz="1600" b="1" dirty="0">
                <a:latin typeface="Times New Roman" panose="02020603050405020304" pitchFamily="18" charset="0"/>
                <a:cs typeface="Times New Roman" panose="02020603050405020304" pitchFamily="18" charset="0"/>
              </a:rPr>
              <a:t>Inertia</a:t>
            </a:r>
            <a:r>
              <a:rPr lang="en-US" sz="1600" dirty="0">
                <a:latin typeface="Times New Roman" panose="02020603050405020304" pitchFamily="18" charset="0"/>
                <a:cs typeface="Times New Roman" panose="02020603050405020304" pitchFamily="18" charset="0"/>
              </a:rPr>
              <a:t> vs. </a:t>
            </a:r>
            <a:r>
              <a:rPr lang="en-US" sz="1600" b="1" dirty="0">
                <a:latin typeface="Times New Roman" panose="02020603050405020304" pitchFamily="18" charset="0"/>
                <a:cs typeface="Times New Roman" panose="02020603050405020304" pitchFamily="18" charset="0"/>
              </a:rPr>
              <a:t>Number of Clusters</a:t>
            </a:r>
            <a:r>
              <a:rPr lang="en-US" sz="1600"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ABE16FB6-9E50-651E-0787-24A91249BF4E}"/>
              </a:ext>
            </a:extLst>
          </p:cNvPr>
          <p:cNvPicPr>
            <a:picLocks noChangeAspect="1"/>
          </p:cNvPicPr>
          <p:nvPr/>
        </p:nvPicPr>
        <p:blipFill>
          <a:blip r:embed="rId3"/>
          <a:stretch>
            <a:fillRect/>
          </a:stretch>
        </p:blipFill>
        <p:spPr>
          <a:xfrm>
            <a:off x="5105856" y="1018637"/>
            <a:ext cx="6978108" cy="3457303"/>
          </a:xfrm>
          <a:prstGeom prst="rect">
            <a:avLst/>
          </a:prstGeom>
        </p:spPr>
      </p:pic>
      <p:sp>
        <p:nvSpPr>
          <p:cNvPr id="5" name="Slide Number Placeholder 4">
            <a:extLst>
              <a:ext uri="{FF2B5EF4-FFF2-40B4-BE49-F238E27FC236}">
                <a16:creationId xmlns:a16="http://schemas.microsoft.com/office/drawing/2014/main" id="{2F6E21FE-5104-6441-8DD1-CBC3E2AB07D1}"/>
              </a:ext>
            </a:extLst>
          </p:cNvPr>
          <p:cNvSpPr>
            <a:spLocks noGrp="1"/>
          </p:cNvSpPr>
          <p:nvPr>
            <p:ph type="sldNum" sz="quarter" idx="12"/>
          </p:nvPr>
        </p:nvSpPr>
        <p:spPr/>
        <p:txBody>
          <a:bodyPr/>
          <a:lstStyle/>
          <a:p>
            <a:fld id="{B4A918BC-4D43-4B42-B3C0-E7EBE25E6AF0}" type="slidenum">
              <a:rPr lang="en-US" smtClean="0"/>
              <a:t>16</a:t>
            </a:fld>
            <a:endParaRPr lang="en-US"/>
          </a:p>
        </p:txBody>
      </p:sp>
      <p:cxnSp>
        <p:nvCxnSpPr>
          <p:cNvPr id="6" name="Google Shape;151;p26">
            <a:extLst>
              <a:ext uri="{FF2B5EF4-FFF2-40B4-BE49-F238E27FC236}">
                <a16:creationId xmlns:a16="http://schemas.microsoft.com/office/drawing/2014/main" id="{E94E123B-449E-D552-F767-9AEFE2484695}"/>
              </a:ext>
            </a:extLst>
          </p:cNvPr>
          <p:cNvCxnSpPr>
            <a:cxnSpLocks/>
          </p:cNvCxnSpPr>
          <p:nvPr/>
        </p:nvCxnSpPr>
        <p:spPr>
          <a:xfrm>
            <a:off x="596646" y="620073"/>
            <a:ext cx="11088848" cy="0"/>
          </a:xfrm>
          <a:prstGeom prst="straightConnector1">
            <a:avLst/>
          </a:prstGeom>
          <a:noFill/>
          <a:ln w="57150" cap="flat" cmpd="sng">
            <a:solidFill>
              <a:srgbClr val="002060"/>
            </a:solidFill>
            <a:prstDash val="solid"/>
            <a:miter lim="800000"/>
            <a:headEnd type="none" w="sm" len="sm"/>
            <a:tailEnd type="none" w="sm" len="sm"/>
          </a:ln>
        </p:spPr>
      </p:cxnSp>
    </p:spTree>
    <p:extLst>
      <p:ext uri="{BB962C8B-B14F-4D97-AF65-F5344CB8AC3E}">
        <p14:creationId xmlns:p14="http://schemas.microsoft.com/office/powerpoint/2010/main" val="3503701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853A2-A9A1-559F-BE72-7A3748A20D82}"/>
              </a:ext>
            </a:extLst>
          </p:cNvPr>
          <p:cNvSpPr>
            <a:spLocks noGrp="1"/>
          </p:cNvSpPr>
          <p:nvPr>
            <p:ph type="title"/>
          </p:nvPr>
        </p:nvSpPr>
        <p:spPr>
          <a:xfrm>
            <a:off x="596646" y="70799"/>
            <a:ext cx="10515600" cy="549274"/>
          </a:xfrm>
        </p:spPr>
        <p:txBody>
          <a:bodyPr>
            <a:normAutofit/>
          </a:bodyPr>
          <a:lstStyle/>
          <a:p>
            <a:r>
              <a:rPr lang="en-US" sz="3200" b="1" u="none" strike="noStrike" kern="1200">
                <a:solidFill>
                  <a:schemeClr val="dk1"/>
                </a:solidFill>
                <a:effectLst/>
                <a:latin typeface="Times New Roman" panose="02020603050405020304" pitchFamily="18" charset="0"/>
                <a:ea typeface="+mn-ea"/>
                <a:cs typeface="Times New Roman" panose="02020603050405020304" pitchFamily="18" charset="0"/>
              </a:rPr>
              <a:t>DBSCAN Method</a:t>
            </a:r>
            <a:endParaRPr lang="en-US" sz="320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41CA944E-526A-6358-B6D0-33AA7AF3C58C}"/>
              </a:ext>
            </a:extLst>
          </p:cNvPr>
          <p:cNvPicPr>
            <a:picLocks noGrp="1" noChangeAspect="1"/>
          </p:cNvPicPr>
          <p:nvPr>
            <p:ph idx="1"/>
          </p:nvPr>
        </p:nvPicPr>
        <p:blipFill>
          <a:blip r:embed="rId3"/>
          <a:stretch>
            <a:fillRect/>
          </a:stretch>
        </p:blipFill>
        <p:spPr>
          <a:xfrm>
            <a:off x="5749066" y="1592022"/>
            <a:ext cx="6211620" cy="3082301"/>
          </a:xfrm>
          <a:prstGeom prst="rect">
            <a:avLst/>
          </a:prstGeom>
        </p:spPr>
      </p:pic>
      <p:sp>
        <p:nvSpPr>
          <p:cNvPr id="9" name="TextBox 8">
            <a:extLst>
              <a:ext uri="{FF2B5EF4-FFF2-40B4-BE49-F238E27FC236}">
                <a16:creationId xmlns:a16="http://schemas.microsoft.com/office/drawing/2014/main" id="{10E86082-18B1-E3B4-C7AB-842DD481102F}"/>
              </a:ext>
            </a:extLst>
          </p:cNvPr>
          <p:cNvSpPr txBox="1"/>
          <p:nvPr/>
        </p:nvSpPr>
        <p:spPr>
          <a:xfrm>
            <a:off x="506506" y="830179"/>
            <a:ext cx="5242560" cy="464742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Purpose</a:t>
            </a:r>
            <a:r>
              <a:rPr lang="en-US" sz="20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Identify the </a:t>
            </a:r>
            <a:r>
              <a:rPr lang="en-US" b="1" dirty="0">
                <a:latin typeface="Times New Roman" panose="02020603050405020304" pitchFamily="18" charset="0"/>
                <a:cs typeface="Times New Roman" panose="02020603050405020304" pitchFamily="18" charset="0"/>
              </a:rPr>
              <a:t>optimal eps (epsilon) parameter</a:t>
            </a:r>
            <a:r>
              <a:rPr lang="en-US" dirty="0">
                <a:latin typeface="Times New Roman" panose="02020603050405020304" pitchFamily="18" charset="0"/>
                <a:cs typeface="Times New Roman" panose="02020603050405020304" pitchFamily="18" charset="0"/>
              </a:rPr>
              <a:t> for DBSCAN, which determines the neighborhood size for clustering.</a:t>
            </a: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5-NN Distance Calculation</a:t>
            </a:r>
            <a:r>
              <a:rPr lang="en-US" sz="20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each data point, calculate the distance to its </a:t>
            </a:r>
            <a:r>
              <a:rPr lang="en-US" b="1" dirty="0">
                <a:latin typeface="Times New Roman" panose="02020603050405020304" pitchFamily="18" charset="0"/>
                <a:cs typeface="Times New Roman" panose="02020603050405020304" pitchFamily="18" charset="0"/>
              </a:rPr>
              <a:t>5th nearest neighbor</a:t>
            </a:r>
            <a:r>
              <a:rPr lang="en-US"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Sort these distances in ascending order.</a:t>
            </a: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Key Observations: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elbow point appears where the distances start to rise steeply.</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this graph, the sharp bend happens approximately around 0.2 to 0.3 on the Y-axis.</a:t>
            </a:r>
          </a:p>
        </p:txBody>
      </p:sp>
      <p:sp>
        <p:nvSpPr>
          <p:cNvPr id="3" name="Slide Number Placeholder 2">
            <a:extLst>
              <a:ext uri="{FF2B5EF4-FFF2-40B4-BE49-F238E27FC236}">
                <a16:creationId xmlns:a16="http://schemas.microsoft.com/office/drawing/2014/main" id="{7E75FFB6-9F04-720D-3E41-F1716DA9F5EA}"/>
              </a:ext>
            </a:extLst>
          </p:cNvPr>
          <p:cNvSpPr>
            <a:spLocks noGrp="1"/>
          </p:cNvSpPr>
          <p:nvPr>
            <p:ph type="sldNum" sz="quarter" idx="12"/>
          </p:nvPr>
        </p:nvSpPr>
        <p:spPr/>
        <p:txBody>
          <a:bodyPr/>
          <a:lstStyle/>
          <a:p>
            <a:fld id="{B4A918BC-4D43-4B42-B3C0-E7EBE25E6AF0}" type="slidenum">
              <a:rPr lang="en-US" smtClean="0"/>
              <a:t>17</a:t>
            </a:fld>
            <a:endParaRPr lang="en-US"/>
          </a:p>
        </p:txBody>
      </p:sp>
      <p:cxnSp>
        <p:nvCxnSpPr>
          <p:cNvPr id="5" name="Google Shape;151;p26">
            <a:extLst>
              <a:ext uri="{FF2B5EF4-FFF2-40B4-BE49-F238E27FC236}">
                <a16:creationId xmlns:a16="http://schemas.microsoft.com/office/drawing/2014/main" id="{4A3F33A7-CE3D-EBA2-A02A-8700104B43BC}"/>
              </a:ext>
            </a:extLst>
          </p:cNvPr>
          <p:cNvCxnSpPr>
            <a:cxnSpLocks/>
          </p:cNvCxnSpPr>
          <p:nvPr/>
        </p:nvCxnSpPr>
        <p:spPr>
          <a:xfrm>
            <a:off x="596646" y="620073"/>
            <a:ext cx="11088848" cy="0"/>
          </a:xfrm>
          <a:prstGeom prst="straightConnector1">
            <a:avLst/>
          </a:prstGeom>
          <a:noFill/>
          <a:ln w="57150" cap="flat" cmpd="sng">
            <a:solidFill>
              <a:srgbClr val="002060"/>
            </a:solidFill>
            <a:prstDash val="solid"/>
            <a:miter lim="800000"/>
            <a:headEnd type="none" w="sm" len="sm"/>
            <a:tailEnd type="none" w="sm" len="sm"/>
          </a:ln>
        </p:spPr>
      </p:cxnSp>
      <p:sp>
        <p:nvSpPr>
          <p:cNvPr id="7" name="TextBox 6">
            <a:extLst>
              <a:ext uri="{FF2B5EF4-FFF2-40B4-BE49-F238E27FC236}">
                <a16:creationId xmlns:a16="http://schemas.microsoft.com/office/drawing/2014/main" id="{B1B5E359-991E-5724-85D8-67BFF5B35F28}"/>
              </a:ext>
            </a:extLst>
          </p:cNvPr>
          <p:cNvSpPr txBox="1"/>
          <p:nvPr/>
        </p:nvSpPr>
        <p:spPr>
          <a:xfrm>
            <a:off x="6389468" y="3738623"/>
            <a:ext cx="2465408" cy="338554"/>
          </a:xfrm>
          <a:prstGeom prst="rect">
            <a:avLst/>
          </a:prstGeom>
          <a:noFill/>
        </p:spPr>
        <p:txBody>
          <a:bodyPr wrap="square" rtlCol="0">
            <a:spAutoFit/>
          </a:bodyPr>
          <a:lstStyle/>
          <a:p>
            <a:r>
              <a:rPr lang="en-US" sz="1600" dirty="0"/>
              <a:t>Dense Clusters</a:t>
            </a:r>
          </a:p>
        </p:txBody>
      </p:sp>
      <p:sp>
        <p:nvSpPr>
          <p:cNvPr id="8" name="TextBox 7">
            <a:extLst>
              <a:ext uri="{FF2B5EF4-FFF2-40B4-BE49-F238E27FC236}">
                <a16:creationId xmlns:a16="http://schemas.microsoft.com/office/drawing/2014/main" id="{E9300305-4CAB-0FB3-1AC0-7F628D56681D}"/>
              </a:ext>
            </a:extLst>
          </p:cNvPr>
          <p:cNvSpPr txBox="1"/>
          <p:nvPr/>
        </p:nvSpPr>
        <p:spPr>
          <a:xfrm>
            <a:off x="9495278" y="3400069"/>
            <a:ext cx="2465408" cy="338554"/>
          </a:xfrm>
          <a:prstGeom prst="rect">
            <a:avLst/>
          </a:prstGeom>
          <a:noFill/>
        </p:spPr>
        <p:txBody>
          <a:bodyPr wrap="square" rtlCol="0">
            <a:spAutoFit/>
          </a:bodyPr>
          <a:lstStyle/>
          <a:p>
            <a:r>
              <a:rPr lang="en-US" sz="1600" dirty="0"/>
              <a:t>The elbow</a:t>
            </a:r>
          </a:p>
        </p:txBody>
      </p:sp>
      <p:sp>
        <p:nvSpPr>
          <p:cNvPr id="10" name="TextBox 9">
            <a:extLst>
              <a:ext uri="{FF2B5EF4-FFF2-40B4-BE49-F238E27FC236}">
                <a16:creationId xmlns:a16="http://schemas.microsoft.com/office/drawing/2014/main" id="{4E1CF9B3-84AF-7DF1-708C-9DE8B78051BB}"/>
              </a:ext>
            </a:extLst>
          </p:cNvPr>
          <p:cNvSpPr txBox="1"/>
          <p:nvPr/>
        </p:nvSpPr>
        <p:spPr>
          <a:xfrm>
            <a:off x="9879542" y="2389779"/>
            <a:ext cx="2465408" cy="338554"/>
          </a:xfrm>
          <a:prstGeom prst="rect">
            <a:avLst/>
          </a:prstGeom>
          <a:noFill/>
        </p:spPr>
        <p:txBody>
          <a:bodyPr wrap="square" rtlCol="0">
            <a:spAutoFit/>
          </a:bodyPr>
          <a:lstStyle/>
          <a:p>
            <a:r>
              <a:rPr lang="en-US" sz="1600" dirty="0"/>
              <a:t>Sparse areas/noise</a:t>
            </a:r>
          </a:p>
        </p:txBody>
      </p:sp>
      <p:sp>
        <p:nvSpPr>
          <p:cNvPr id="11" name="Rectangle 1">
            <a:extLst>
              <a:ext uri="{FF2B5EF4-FFF2-40B4-BE49-F238E27FC236}">
                <a16:creationId xmlns:a16="http://schemas.microsoft.com/office/drawing/2014/main" id="{9B79FB95-A374-05AB-52C1-B934794B3FAE}"/>
              </a:ext>
            </a:extLst>
          </p:cNvPr>
          <p:cNvSpPr>
            <a:spLocks noChangeArrowheads="1"/>
          </p:cNvSpPr>
          <p:nvPr/>
        </p:nvSpPr>
        <p:spPr bwMode="auto">
          <a:xfrm>
            <a:off x="0" y="645513"/>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5231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08232-AEAF-6B31-1F0A-C4B0D6FD66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586C68-050B-EEBA-9E0D-86710DA98260}"/>
              </a:ext>
            </a:extLst>
          </p:cNvPr>
          <p:cNvSpPr>
            <a:spLocks noGrp="1"/>
          </p:cNvSpPr>
          <p:nvPr>
            <p:ph type="title"/>
          </p:nvPr>
        </p:nvSpPr>
        <p:spPr>
          <a:xfrm>
            <a:off x="596646" y="56419"/>
            <a:ext cx="10515600" cy="611905"/>
          </a:xfrm>
        </p:spPr>
        <p:txBody>
          <a:bodyPr>
            <a:normAutofit/>
          </a:bodyPr>
          <a:lstStyle/>
          <a:p>
            <a:r>
              <a:rPr lang="en-US" sz="3200" b="1" u="none" strike="noStrike" kern="1200">
                <a:solidFill>
                  <a:schemeClr val="dk1"/>
                </a:solidFill>
                <a:effectLst/>
                <a:latin typeface="Times New Roman" panose="02020603050405020304" pitchFamily="18" charset="0"/>
                <a:ea typeface="+mn-ea"/>
                <a:cs typeface="Times New Roman" panose="02020603050405020304" pitchFamily="18" charset="0"/>
              </a:rPr>
              <a:t>DBSCAN Method</a:t>
            </a:r>
            <a:endParaRPr lang="en-US" sz="3200"/>
          </a:p>
        </p:txBody>
      </p:sp>
      <p:pic>
        <p:nvPicPr>
          <p:cNvPr id="6" name="Picture 5">
            <a:extLst>
              <a:ext uri="{FF2B5EF4-FFF2-40B4-BE49-F238E27FC236}">
                <a16:creationId xmlns:a16="http://schemas.microsoft.com/office/drawing/2014/main" id="{1BCC8EBE-0A5D-C301-9184-95F9D80DB495}"/>
              </a:ext>
            </a:extLst>
          </p:cNvPr>
          <p:cNvPicPr>
            <a:picLocks noChangeAspect="1"/>
          </p:cNvPicPr>
          <p:nvPr/>
        </p:nvPicPr>
        <p:blipFill>
          <a:blip r:embed="rId3"/>
          <a:stretch>
            <a:fillRect/>
          </a:stretch>
        </p:blipFill>
        <p:spPr>
          <a:xfrm>
            <a:off x="379585" y="2780701"/>
            <a:ext cx="5724092" cy="4037528"/>
          </a:xfrm>
          <a:prstGeom prst="rect">
            <a:avLst/>
          </a:prstGeom>
        </p:spPr>
      </p:pic>
      <p:pic>
        <p:nvPicPr>
          <p:cNvPr id="7" name="Picture 6">
            <a:extLst>
              <a:ext uri="{FF2B5EF4-FFF2-40B4-BE49-F238E27FC236}">
                <a16:creationId xmlns:a16="http://schemas.microsoft.com/office/drawing/2014/main" id="{45D4645D-E849-D9D3-94B7-6C548909A12B}"/>
              </a:ext>
            </a:extLst>
          </p:cNvPr>
          <p:cNvPicPr>
            <a:picLocks noChangeAspect="1"/>
          </p:cNvPicPr>
          <p:nvPr/>
        </p:nvPicPr>
        <p:blipFill>
          <a:blip r:embed="rId4"/>
          <a:stretch>
            <a:fillRect/>
          </a:stretch>
        </p:blipFill>
        <p:spPr>
          <a:xfrm>
            <a:off x="6103677" y="2695644"/>
            <a:ext cx="5903265" cy="4162356"/>
          </a:xfrm>
          <a:prstGeom prst="rect">
            <a:avLst/>
          </a:prstGeom>
        </p:spPr>
      </p:pic>
      <p:sp>
        <p:nvSpPr>
          <p:cNvPr id="3" name="Slide Number Placeholder 2">
            <a:extLst>
              <a:ext uri="{FF2B5EF4-FFF2-40B4-BE49-F238E27FC236}">
                <a16:creationId xmlns:a16="http://schemas.microsoft.com/office/drawing/2014/main" id="{44702095-497A-418D-B90E-AD436421AA5D}"/>
              </a:ext>
            </a:extLst>
          </p:cNvPr>
          <p:cNvSpPr>
            <a:spLocks noGrp="1"/>
          </p:cNvSpPr>
          <p:nvPr>
            <p:ph type="sldNum" sz="quarter" idx="12"/>
          </p:nvPr>
        </p:nvSpPr>
        <p:spPr/>
        <p:txBody>
          <a:bodyPr/>
          <a:lstStyle/>
          <a:p>
            <a:fld id="{B4A918BC-4D43-4B42-B3C0-E7EBE25E6AF0}" type="slidenum">
              <a:rPr lang="en-US" smtClean="0"/>
              <a:t>18</a:t>
            </a:fld>
            <a:endParaRPr lang="en-US"/>
          </a:p>
        </p:txBody>
      </p:sp>
      <p:cxnSp>
        <p:nvCxnSpPr>
          <p:cNvPr id="4" name="Google Shape;151;p26">
            <a:extLst>
              <a:ext uri="{FF2B5EF4-FFF2-40B4-BE49-F238E27FC236}">
                <a16:creationId xmlns:a16="http://schemas.microsoft.com/office/drawing/2014/main" id="{31D7F013-8B80-1401-FC02-1AAA24048B0B}"/>
              </a:ext>
            </a:extLst>
          </p:cNvPr>
          <p:cNvCxnSpPr>
            <a:cxnSpLocks/>
          </p:cNvCxnSpPr>
          <p:nvPr/>
        </p:nvCxnSpPr>
        <p:spPr>
          <a:xfrm>
            <a:off x="596646" y="620073"/>
            <a:ext cx="11088848" cy="0"/>
          </a:xfrm>
          <a:prstGeom prst="straightConnector1">
            <a:avLst/>
          </a:prstGeom>
          <a:noFill/>
          <a:ln w="57150" cap="flat" cmpd="sng">
            <a:solidFill>
              <a:srgbClr val="002060"/>
            </a:solidFill>
            <a:prstDash val="solid"/>
            <a:miter lim="800000"/>
            <a:headEnd type="none" w="sm" len="sm"/>
            <a:tailEnd type="none" w="sm" len="sm"/>
          </a:ln>
        </p:spPr>
      </p:cxnSp>
      <p:sp>
        <p:nvSpPr>
          <p:cNvPr id="10" name="Rectangle 2">
            <a:extLst>
              <a:ext uri="{FF2B5EF4-FFF2-40B4-BE49-F238E27FC236}">
                <a16:creationId xmlns:a16="http://schemas.microsoft.com/office/drawing/2014/main" id="{93E77AB9-617A-C7AB-45AB-1F411EEF824B}"/>
              </a:ext>
            </a:extLst>
          </p:cNvPr>
          <p:cNvSpPr>
            <a:spLocks noChangeArrowheads="1"/>
          </p:cNvSpPr>
          <p:nvPr/>
        </p:nvSpPr>
        <p:spPr bwMode="auto">
          <a:xfrm>
            <a:off x="379584" y="850959"/>
            <a:ext cx="11627358"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ts val="60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left heatmap shows how many clusters DBSCAN detects for each eps–</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min_samples</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combination (red = more clusters, blue = fewer clusters).</a:t>
            </a:r>
          </a:p>
          <a:p>
            <a:pPr marL="285750" marR="0" lvl="0" indent="-285750" algn="l" defTabSz="914400" rtl="0" eaLnBrk="0" fontAlgn="base" latinLnBrk="0" hangingPunct="0">
              <a:lnSpc>
                <a:spcPct val="100000"/>
              </a:lnSpc>
              <a:spcBef>
                <a:spcPts val="60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right heatmap shows the Silhouette Scores, where higher values indicate better-defined clusters.</a:t>
            </a:r>
          </a:p>
          <a:p>
            <a:pPr marL="285750" marR="0" lvl="0" indent="-285750" algn="l" defTabSz="914400" rtl="0" eaLnBrk="0" fontAlgn="base" latinLnBrk="0" hangingPunct="0">
              <a:lnSpc>
                <a:spcPct val="100000"/>
              </a:lnSpc>
              <a:spcBef>
                <a:spcPts val="60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best clustering quality appears with eps between 0.3–0.37 and </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min_samples</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between 4–6.</a:t>
            </a:r>
          </a:p>
          <a:p>
            <a:pPr marL="285750" marR="0" lvl="0" indent="-285750" algn="l" defTabSz="914400" rtl="0" eaLnBrk="0" fontAlgn="base" latinLnBrk="0" hangingPunct="0">
              <a:lnSpc>
                <a:spcPct val="100000"/>
              </a:lnSpc>
              <a:spcBef>
                <a:spcPts val="60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Using both heatmaps together helps identify parameters that balance cluster quantity and cluster quality.</a:t>
            </a:r>
          </a:p>
        </p:txBody>
      </p:sp>
    </p:spTree>
    <p:extLst>
      <p:ext uri="{BB962C8B-B14F-4D97-AF65-F5344CB8AC3E}">
        <p14:creationId xmlns:p14="http://schemas.microsoft.com/office/powerpoint/2010/main" val="2760233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9A49E-88B6-FF77-2CE6-31AD8DE3D8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73B272-F909-14CA-797F-2C2DD29FE474}"/>
              </a:ext>
            </a:extLst>
          </p:cNvPr>
          <p:cNvSpPr>
            <a:spLocks noGrp="1"/>
          </p:cNvSpPr>
          <p:nvPr>
            <p:ph type="title"/>
          </p:nvPr>
        </p:nvSpPr>
        <p:spPr>
          <a:xfrm>
            <a:off x="596646" y="0"/>
            <a:ext cx="9967409" cy="681713"/>
          </a:xfrm>
        </p:spPr>
        <p:txBody>
          <a:bodyPr>
            <a:normAutofit/>
          </a:bodyPr>
          <a:lstStyle/>
          <a:p>
            <a:r>
              <a:rPr lang="en-US" sz="3200" b="1">
                <a:latin typeface="Times New Roman" panose="02020603050405020304" pitchFamily="18" charset="0"/>
                <a:cs typeface="Times New Roman" panose="02020603050405020304" pitchFamily="18" charset="0"/>
              </a:rPr>
              <a:t>Random Forest Clustering with Top Features</a:t>
            </a:r>
            <a:endParaRPr lang="en-US" sz="3200">
              <a:latin typeface="Times New Roman" panose="02020603050405020304" pitchFamily="18" charset="0"/>
              <a:cs typeface="Times New Roman" panose="02020603050405020304" pitchFamily="18" charset="0"/>
            </a:endParaRPr>
          </a:p>
        </p:txBody>
      </p:sp>
      <p:sp>
        <p:nvSpPr>
          <p:cNvPr id="11" name="Content Placeholder 4">
            <a:extLst>
              <a:ext uri="{FF2B5EF4-FFF2-40B4-BE49-F238E27FC236}">
                <a16:creationId xmlns:a16="http://schemas.microsoft.com/office/drawing/2014/main" id="{D8FA2570-D08F-D50F-3379-FAD161F778B8}"/>
              </a:ext>
            </a:extLst>
          </p:cNvPr>
          <p:cNvSpPr>
            <a:spLocks noGrp="1"/>
          </p:cNvSpPr>
          <p:nvPr>
            <p:ph idx="1"/>
          </p:nvPr>
        </p:nvSpPr>
        <p:spPr>
          <a:xfrm>
            <a:off x="6324371" y="1120549"/>
            <a:ext cx="4880343" cy="4127849"/>
          </a:xfrm>
        </p:spPr>
        <p:txBody>
          <a:bodyPr>
            <a:normAutofit/>
          </a:bodyPr>
          <a:lstStyle/>
          <a:p>
            <a:r>
              <a:rPr lang="en-US" sz="2000" b="1" u="sng">
                <a:latin typeface="Times New Roman" panose="02020603050405020304" pitchFamily="18" charset="0"/>
                <a:cs typeface="Times New Roman" panose="02020603050405020304" pitchFamily="18" charset="0"/>
              </a:rPr>
              <a:t>Feature Selection</a:t>
            </a:r>
          </a:p>
          <a:p>
            <a:pPr marL="285750" indent="-285750">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Selected Features</a:t>
            </a:r>
            <a:r>
              <a:rPr lang="en-US" sz="200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The top 2 features selected based on their importance are:</a:t>
            </a:r>
          </a:p>
          <a:p>
            <a:pPr marL="1143000" lvl="2" indent="-228600">
              <a:buFont typeface="Arial" panose="020B0604020202020204" pitchFamily="34" charset="0"/>
              <a:buChar char="•"/>
            </a:pPr>
            <a:r>
              <a:rPr lang="en-US" sz="1600" b="1" err="1">
                <a:latin typeface="Times New Roman" panose="02020603050405020304" pitchFamily="18" charset="0"/>
                <a:cs typeface="Times New Roman" panose="02020603050405020304" pitchFamily="18" charset="0"/>
              </a:rPr>
              <a:t>norm_SLV</a:t>
            </a:r>
            <a:r>
              <a:rPr lang="en-US" sz="1600">
                <a:latin typeface="Times New Roman" panose="02020603050405020304" pitchFamily="18" charset="0"/>
                <a:cs typeface="Times New Roman" panose="02020603050405020304" pitchFamily="18" charset="0"/>
              </a:rPr>
              <a:t> (Normalized Silver Price)</a:t>
            </a:r>
          </a:p>
          <a:p>
            <a:pPr marL="1143000" lvl="2" indent="-228600">
              <a:buFont typeface="Arial" panose="020B0604020202020204" pitchFamily="34" charset="0"/>
              <a:buChar char="•"/>
            </a:pPr>
            <a:r>
              <a:rPr lang="en-US" sz="1600" b="1" err="1">
                <a:latin typeface="Times New Roman" panose="02020603050405020304" pitchFamily="18" charset="0"/>
                <a:cs typeface="Times New Roman" panose="02020603050405020304" pitchFamily="18" charset="0"/>
              </a:rPr>
              <a:t>norm_USO</a:t>
            </a:r>
            <a:r>
              <a:rPr lang="en-US" sz="1600">
                <a:latin typeface="Times New Roman" panose="02020603050405020304" pitchFamily="18" charset="0"/>
                <a:cs typeface="Times New Roman" panose="02020603050405020304" pitchFamily="18" charset="0"/>
              </a:rPr>
              <a:t> (Normalized Crude Oil Price)</a:t>
            </a:r>
          </a:p>
          <a:p>
            <a:pPr marL="914400" lvl="2"/>
            <a:endParaRPr lang="en-US"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Feature Importance</a:t>
            </a:r>
            <a:r>
              <a:rPr lang="en-US" sz="200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Feature importance was derived from the Random Forest classifier trained on all features.</a:t>
            </a:r>
          </a:p>
          <a:p>
            <a:pPr>
              <a:lnSpc>
                <a:spcPct val="100000"/>
              </a:lnSpc>
            </a:pPr>
            <a:endParaRPr lang="en-US" sz="2000">
              <a:latin typeface="Times New Roman" panose="02020603050405020304" pitchFamily="18" charset="0"/>
              <a:cs typeface="Times New Roman" panose="02020603050405020304" pitchFamily="18" charset="0"/>
            </a:endParaRPr>
          </a:p>
        </p:txBody>
      </p:sp>
      <p:sp>
        <p:nvSpPr>
          <p:cNvPr id="10" name="Content Placeholder 4">
            <a:extLst>
              <a:ext uri="{FF2B5EF4-FFF2-40B4-BE49-F238E27FC236}">
                <a16:creationId xmlns:a16="http://schemas.microsoft.com/office/drawing/2014/main" id="{464CC866-9EE0-8FC5-B1C1-B9E4D04E6C19}"/>
              </a:ext>
            </a:extLst>
          </p:cNvPr>
          <p:cNvSpPr txBox="1">
            <a:spLocks/>
          </p:cNvSpPr>
          <p:nvPr/>
        </p:nvSpPr>
        <p:spPr>
          <a:xfrm>
            <a:off x="194684" y="1120550"/>
            <a:ext cx="5385666" cy="4596656"/>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600" b="1" u="sng" dirty="0">
                <a:latin typeface="Times New Roman" panose="02020603050405020304" pitchFamily="18" charset="0"/>
                <a:cs typeface="Times New Roman" panose="02020603050405020304" pitchFamily="18" charset="0"/>
              </a:rPr>
              <a:t>Model Details</a:t>
            </a:r>
          </a:p>
          <a:p>
            <a:r>
              <a:rPr lang="en-US" sz="1800" b="1" dirty="0">
                <a:latin typeface="Times New Roman" panose="02020603050405020304" pitchFamily="18" charset="0"/>
                <a:cs typeface="Times New Roman" panose="02020603050405020304" pitchFamily="18" charset="0"/>
              </a:rPr>
              <a:t>Clustering Algorithm</a:t>
            </a:r>
            <a:r>
              <a:rPr lang="en-US" sz="1800" dirty="0">
                <a:latin typeface="Times New Roman" panose="02020603050405020304" pitchFamily="18" charset="0"/>
                <a:cs typeface="Times New Roman" panose="02020603050405020304" pitchFamily="18" charset="0"/>
              </a:rPr>
              <a:t>:</a:t>
            </a:r>
          </a:p>
          <a:p>
            <a:pPr marL="5143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Random Forest </a:t>
            </a:r>
            <a:r>
              <a:rPr lang="en-US" sz="1600" dirty="0">
                <a:latin typeface="Times New Roman" panose="02020603050405020304" pitchFamily="18" charset="0"/>
                <a:cs typeface="Times New Roman" panose="02020603050405020304" pitchFamily="18" charset="0"/>
              </a:rPr>
              <a:t>Classifier trained with synthetic labels from Agglomerative (hierarchical) Clustering.</a:t>
            </a:r>
          </a:p>
          <a:p>
            <a:r>
              <a:rPr lang="en-US" sz="1800" b="1" dirty="0">
                <a:latin typeface="Times New Roman" panose="02020603050405020304" pitchFamily="18" charset="0"/>
                <a:cs typeface="Times New Roman" panose="02020603050405020304" pitchFamily="18" charset="0"/>
              </a:rPr>
              <a:t>Number of Clusters</a:t>
            </a:r>
            <a:r>
              <a:rPr lang="en-US" sz="1800" dirty="0">
                <a:latin typeface="Times New Roman" panose="02020603050405020304" pitchFamily="18" charset="0"/>
                <a:cs typeface="Times New Roman" panose="02020603050405020304" pitchFamily="18" charset="0"/>
              </a:rPr>
              <a:t>:</a:t>
            </a:r>
          </a:p>
          <a:p>
            <a:pPr marL="5143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4 Clusters</a:t>
            </a:r>
            <a:r>
              <a:rPr lang="en-US" sz="1600" dirty="0">
                <a:latin typeface="Times New Roman" panose="02020603050405020304" pitchFamily="18" charset="0"/>
                <a:cs typeface="Times New Roman" panose="02020603050405020304" pitchFamily="18" charset="0"/>
              </a:rPr>
              <a:t> were defined for the clustering process.</a:t>
            </a:r>
          </a:p>
          <a:p>
            <a:r>
              <a:rPr lang="en-US" sz="1800" b="1" dirty="0">
                <a:latin typeface="Times New Roman" panose="02020603050405020304" pitchFamily="18" charset="0"/>
                <a:cs typeface="Times New Roman" panose="02020603050405020304" pitchFamily="18" charset="0"/>
              </a:rPr>
              <a:t>Steps Involved</a:t>
            </a:r>
            <a:r>
              <a:rPr lang="en-US" sz="1800" dirty="0">
                <a:latin typeface="Times New Roman" panose="02020603050405020304" pitchFamily="18" charset="0"/>
                <a:cs typeface="Times New Roman" panose="02020603050405020304" pitchFamily="18" charset="0"/>
              </a:rPr>
              <a:t>:</a:t>
            </a:r>
          </a:p>
          <a:p>
            <a:pPr marL="571500" lvl="1" indent="-342900">
              <a:buFont typeface="+mj-lt"/>
              <a:buAutoNum type="arabicPeriod"/>
            </a:pPr>
            <a:r>
              <a:rPr lang="en-US" sz="1600" b="1" dirty="0">
                <a:latin typeface="Times New Roman" panose="02020603050405020304" pitchFamily="18" charset="0"/>
                <a:cs typeface="Times New Roman" panose="02020603050405020304" pitchFamily="18" charset="0"/>
              </a:rPr>
              <a:t>Generate Synthetic Labels</a:t>
            </a:r>
            <a:r>
              <a:rPr lang="en-US" sz="1600" dirty="0">
                <a:latin typeface="Times New Roman" panose="02020603050405020304" pitchFamily="18" charset="0"/>
                <a:cs typeface="Times New Roman" panose="02020603050405020304" pitchFamily="18" charset="0"/>
              </a:rPr>
              <a:t> using Agglomerative Clustering.</a:t>
            </a:r>
          </a:p>
          <a:p>
            <a:pPr marL="571500" lvl="1" indent="-342900">
              <a:buFont typeface="+mj-lt"/>
              <a:buAutoNum type="arabicPeriod"/>
            </a:pPr>
            <a:r>
              <a:rPr lang="en-US" sz="1600" b="1" dirty="0">
                <a:latin typeface="Times New Roman" panose="02020603050405020304" pitchFamily="18" charset="0"/>
                <a:cs typeface="Times New Roman" panose="02020603050405020304" pitchFamily="18" charset="0"/>
              </a:rPr>
              <a:t>Train Random Forest</a:t>
            </a:r>
            <a:r>
              <a:rPr lang="en-US" sz="1600" dirty="0">
                <a:latin typeface="Times New Roman" panose="02020603050405020304" pitchFamily="18" charset="0"/>
                <a:cs typeface="Times New Roman" panose="02020603050405020304" pitchFamily="18" charset="0"/>
              </a:rPr>
              <a:t> to determine feature importance.</a:t>
            </a:r>
          </a:p>
          <a:p>
            <a:pPr marL="571500" lvl="1" indent="-342900">
              <a:buFont typeface="+mj-lt"/>
              <a:buAutoNum type="arabicPeriod"/>
            </a:pPr>
            <a:r>
              <a:rPr lang="en-US" sz="1600" b="1" dirty="0">
                <a:latin typeface="Times New Roman" panose="02020603050405020304" pitchFamily="18" charset="0"/>
                <a:cs typeface="Times New Roman" panose="02020603050405020304" pitchFamily="18" charset="0"/>
              </a:rPr>
              <a:t>Compute Proximity Matrix</a:t>
            </a:r>
            <a:r>
              <a:rPr lang="en-US" sz="1600" dirty="0">
                <a:latin typeface="Times New Roman" panose="02020603050405020304" pitchFamily="18" charset="0"/>
                <a:cs typeface="Times New Roman" panose="02020603050405020304" pitchFamily="18" charset="0"/>
              </a:rPr>
              <a:t> from the Random Forest.</a:t>
            </a:r>
          </a:p>
          <a:p>
            <a:pPr marL="571500" lvl="1" indent="-342900">
              <a:buFont typeface="+mj-lt"/>
              <a:buAutoNum type="arabicPeriod"/>
            </a:pPr>
            <a:r>
              <a:rPr lang="en-US" sz="1600" b="1" dirty="0">
                <a:latin typeface="Times New Roman" panose="02020603050405020304" pitchFamily="18" charset="0"/>
                <a:cs typeface="Times New Roman" panose="02020603050405020304" pitchFamily="18" charset="0"/>
              </a:rPr>
              <a:t>Apply Hierarchical Clustering</a:t>
            </a:r>
            <a:r>
              <a:rPr lang="en-US" sz="1600" dirty="0">
                <a:latin typeface="Times New Roman" panose="02020603050405020304" pitchFamily="18" charset="0"/>
                <a:cs typeface="Times New Roman" panose="02020603050405020304" pitchFamily="18" charset="0"/>
              </a:rPr>
              <a:t> using the Proximity Matrix.</a:t>
            </a:r>
          </a:p>
          <a:p>
            <a:pPr>
              <a:lnSpc>
                <a:spcPct val="100000"/>
              </a:lnSpc>
            </a:pPr>
            <a:endParaRPr lang="en-US" sz="16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979AF6D-E2A0-B99C-C7F4-EFF43E7E2CD3}"/>
              </a:ext>
            </a:extLst>
          </p:cNvPr>
          <p:cNvSpPr>
            <a:spLocks noGrp="1"/>
          </p:cNvSpPr>
          <p:nvPr>
            <p:ph type="sldNum" sz="quarter" idx="12"/>
          </p:nvPr>
        </p:nvSpPr>
        <p:spPr/>
        <p:txBody>
          <a:bodyPr/>
          <a:lstStyle/>
          <a:p>
            <a:fld id="{B4A918BC-4D43-4B42-B3C0-E7EBE25E6AF0}" type="slidenum">
              <a:rPr lang="en-US" smtClean="0"/>
              <a:t>19</a:t>
            </a:fld>
            <a:endParaRPr lang="en-US"/>
          </a:p>
        </p:txBody>
      </p:sp>
      <p:cxnSp>
        <p:nvCxnSpPr>
          <p:cNvPr id="4" name="Google Shape;151;p26">
            <a:extLst>
              <a:ext uri="{FF2B5EF4-FFF2-40B4-BE49-F238E27FC236}">
                <a16:creationId xmlns:a16="http://schemas.microsoft.com/office/drawing/2014/main" id="{F3268A3D-DD3E-D34B-C1E7-8336944C60AA}"/>
              </a:ext>
            </a:extLst>
          </p:cNvPr>
          <p:cNvCxnSpPr>
            <a:cxnSpLocks/>
          </p:cNvCxnSpPr>
          <p:nvPr/>
        </p:nvCxnSpPr>
        <p:spPr>
          <a:xfrm>
            <a:off x="596646" y="620073"/>
            <a:ext cx="11088848" cy="0"/>
          </a:xfrm>
          <a:prstGeom prst="straightConnector1">
            <a:avLst/>
          </a:prstGeom>
          <a:noFill/>
          <a:ln w="57150" cap="flat" cmpd="sng">
            <a:solidFill>
              <a:srgbClr val="002060"/>
            </a:solidFill>
            <a:prstDash val="solid"/>
            <a:miter lim="800000"/>
            <a:headEnd type="none" w="sm" len="sm"/>
            <a:tailEnd type="none" w="sm" len="sm"/>
          </a:ln>
        </p:spPr>
      </p:cxnSp>
      <p:sp>
        <p:nvSpPr>
          <p:cNvPr id="6" name="Shape 1">
            <a:extLst>
              <a:ext uri="{FF2B5EF4-FFF2-40B4-BE49-F238E27FC236}">
                <a16:creationId xmlns:a16="http://schemas.microsoft.com/office/drawing/2014/main" id="{B05195DB-15CD-6FB1-4767-6776583A7D49}"/>
              </a:ext>
            </a:extLst>
          </p:cNvPr>
          <p:cNvSpPr/>
          <p:nvPr/>
        </p:nvSpPr>
        <p:spPr>
          <a:xfrm>
            <a:off x="5922000" y="882897"/>
            <a:ext cx="60721" cy="5838578"/>
          </a:xfrm>
          <a:prstGeom prst="roundRect">
            <a:avLst>
              <a:gd name="adj" fmla="val 297559"/>
            </a:avLst>
          </a:prstGeom>
          <a:solidFill>
            <a:srgbClr val="C0C1D7"/>
          </a:solidFill>
          <a:ln/>
        </p:spPr>
        <p:txBody>
          <a:bodyPr/>
          <a:lstStyle/>
          <a:p>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294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5" name="Straight Connector 14">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1" name="Oval 20">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8" name="Oval 77">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3" name="Oval 22">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9" name="Oval 78">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Oval 24">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0" name="Oval 79">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81" name="Rectangle 80">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83" name="Straight Connector 82">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89" name="Straight Connector 88">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C2E1A2C-A0CC-7AF3-3921-2BD785F401C2}"/>
              </a:ext>
            </a:extLst>
          </p:cNvPr>
          <p:cNvSpPr>
            <a:spLocks noGrp="1"/>
          </p:cNvSpPr>
          <p:nvPr>
            <p:ph type="title"/>
          </p:nvPr>
        </p:nvSpPr>
        <p:spPr>
          <a:xfrm>
            <a:off x="630936" y="495992"/>
            <a:ext cx="4195140" cy="5638831"/>
          </a:xfrm>
          <a:noFill/>
        </p:spPr>
        <p:txBody>
          <a:bodyPr vert="horz" lIns="91440" tIns="45720" rIns="91440" bIns="45720" rtlCol="0" anchor="ctr">
            <a:normAutofit/>
          </a:bodyPr>
          <a:lstStyle/>
          <a:p>
            <a:r>
              <a:rPr lang="en-US" sz="4800">
                <a:latin typeface="Times New Roman" panose="02020603050405020304" pitchFamily="18" charset="0"/>
                <a:cs typeface="Times New Roman" panose="02020603050405020304" pitchFamily="18" charset="0"/>
              </a:rPr>
              <a:t>CONTENT</a:t>
            </a:r>
          </a:p>
        </p:txBody>
      </p:sp>
      <p:graphicFrame>
        <p:nvGraphicFramePr>
          <p:cNvPr id="5" name="Content Placeholder 2">
            <a:extLst>
              <a:ext uri="{FF2B5EF4-FFF2-40B4-BE49-F238E27FC236}">
                <a16:creationId xmlns:a16="http://schemas.microsoft.com/office/drawing/2014/main" id="{A89A17CC-4454-C2CC-05CD-DAFCD9C0FAC4}"/>
              </a:ext>
            </a:extLst>
          </p:cNvPr>
          <p:cNvGraphicFramePr>
            <a:graphicFrameLocks noGrp="1"/>
          </p:cNvGraphicFramePr>
          <p:nvPr>
            <p:ph idx="1"/>
            <p:extLst>
              <p:ext uri="{D42A27DB-BD31-4B8C-83A1-F6EECF244321}">
                <p14:modId xmlns:p14="http://schemas.microsoft.com/office/powerpoint/2010/main" val="1651249387"/>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513D3E8A-1F32-141C-0D04-699030E9792D}"/>
              </a:ext>
            </a:extLst>
          </p:cNvPr>
          <p:cNvSpPr>
            <a:spLocks noGrp="1"/>
          </p:cNvSpPr>
          <p:nvPr>
            <p:ph type="sldNum" sz="quarter" idx="12"/>
          </p:nvPr>
        </p:nvSpPr>
        <p:spPr/>
        <p:txBody>
          <a:bodyPr/>
          <a:lstStyle/>
          <a:p>
            <a:fld id="{B4A918BC-4D43-4B42-B3C0-E7EBE25E6AF0}" type="slidenum">
              <a:rPr lang="en-US" smtClean="0">
                <a:latin typeface="Times New Roman" panose="02020603050405020304" pitchFamily="18" charset="0"/>
                <a:cs typeface="Times New Roman" panose="02020603050405020304" pitchFamily="18" charset="0"/>
              </a:rPr>
              <a:t>2</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865140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01A64-358A-A62E-0374-251FFE47BC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ADB497-60CA-94A2-659C-467A4BB25961}"/>
              </a:ext>
            </a:extLst>
          </p:cNvPr>
          <p:cNvSpPr>
            <a:spLocks noGrp="1"/>
          </p:cNvSpPr>
          <p:nvPr>
            <p:ph type="title"/>
          </p:nvPr>
        </p:nvSpPr>
        <p:spPr>
          <a:xfrm>
            <a:off x="596646" y="63617"/>
            <a:ext cx="9967409" cy="556456"/>
          </a:xfrm>
        </p:spPr>
        <p:txBody>
          <a:bodyPr>
            <a:normAutofit/>
          </a:bodyPr>
          <a:lstStyle/>
          <a:p>
            <a:r>
              <a:rPr lang="en-US" sz="3200" b="1">
                <a:latin typeface="Times New Roman" panose="02020603050405020304" pitchFamily="18" charset="0"/>
                <a:cs typeface="Times New Roman" panose="02020603050405020304" pitchFamily="18" charset="0"/>
              </a:rPr>
              <a:t>Results</a:t>
            </a:r>
            <a:endParaRPr lang="en-US" sz="320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0BADEB7-297C-BFE9-CB8A-F5451F855487}"/>
              </a:ext>
            </a:extLst>
          </p:cNvPr>
          <p:cNvPicPr>
            <a:picLocks noChangeAspect="1"/>
          </p:cNvPicPr>
          <p:nvPr/>
        </p:nvPicPr>
        <p:blipFill>
          <a:blip r:embed="rId3"/>
          <a:stretch>
            <a:fillRect/>
          </a:stretch>
        </p:blipFill>
        <p:spPr>
          <a:xfrm>
            <a:off x="4207185" y="1815066"/>
            <a:ext cx="3777629" cy="3017520"/>
          </a:xfrm>
          <a:prstGeom prst="rect">
            <a:avLst/>
          </a:prstGeom>
        </p:spPr>
      </p:pic>
      <p:pic>
        <p:nvPicPr>
          <p:cNvPr id="7" name="Picture 6">
            <a:extLst>
              <a:ext uri="{FF2B5EF4-FFF2-40B4-BE49-F238E27FC236}">
                <a16:creationId xmlns:a16="http://schemas.microsoft.com/office/drawing/2014/main" id="{3737D5A6-AFCE-39DC-60A9-8ED9EEAB43BE}"/>
              </a:ext>
            </a:extLst>
          </p:cNvPr>
          <p:cNvPicPr>
            <a:picLocks noChangeAspect="1"/>
          </p:cNvPicPr>
          <p:nvPr/>
        </p:nvPicPr>
        <p:blipFill>
          <a:blip r:embed="rId4"/>
          <a:stretch>
            <a:fillRect/>
          </a:stretch>
        </p:blipFill>
        <p:spPr>
          <a:xfrm>
            <a:off x="8256206" y="3220284"/>
            <a:ext cx="3771899" cy="3017520"/>
          </a:xfrm>
          <a:prstGeom prst="rect">
            <a:avLst/>
          </a:prstGeom>
        </p:spPr>
      </p:pic>
      <p:pic>
        <p:nvPicPr>
          <p:cNvPr id="9" name="Picture 8">
            <a:extLst>
              <a:ext uri="{FF2B5EF4-FFF2-40B4-BE49-F238E27FC236}">
                <a16:creationId xmlns:a16="http://schemas.microsoft.com/office/drawing/2014/main" id="{3DDC2C02-2491-31B3-F7B4-4C193A49BDE2}"/>
              </a:ext>
            </a:extLst>
          </p:cNvPr>
          <p:cNvPicPr>
            <a:picLocks noChangeAspect="1"/>
          </p:cNvPicPr>
          <p:nvPr/>
        </p:nvPicPr>
        <p:blipFill>
          <a:blip r:embed="rId5"/>
          <a:stretch>
            <a:fillRect/>
          </a:stretch>
        </p:blipFill>
        <p:spPr>
          <a:xfrm>
            <a:off x="158163" y="928021"/>
            <a:ext cx="3777630" cy="3017520"/>
          </a:xfrm>
          <a:prstGeom prst="rect">
            <a:avLst/>
          </a:prstGeom>
        </p:spPr>
      </p:pic>
      <p:sp>
        <p:nvSpPr>
          <p:cNvPr id="3" name="Slide Number Placeholder 2">
            <a:extLst>
              <a:ext uri="{FF2B5EF4-FFF2-40B4-BE49-F238E27FC236}">
                <a16:creationId xmlns:a16="http://schemas.microsoft.com/office/drawing/2014/main" id="{DC4D14A8-5A41-5852-9DB4-A75B0CE36BB8}"/>
              </a:ext>
            </a:extLst>
          </p:cNvPr>
          <p:cNvSpPr>
            <a:spLocks noGrp="1"/>
          </p:cNvSpPr>
          <p:nvPr>
            <p:ph type="sldNum" sz="quarter" idx="12"/>
          </p:nvPr>
        </p:nvSpPr>
        <p:spPr/>
        <p:txBody>
          <a:bodyPr/>
          <a:lstStyle/>
          <a:p>
            <a:fld id="{B4A918BC-4D43-4B42-B3C0-E7EBE25E6AF0}" type="slidenum">
              <a:rPr lang="en-US" smtClean="0"/>
              <a:t>20</a:t>
            </a:fld>
            <a:endParaRPr lang="en-US"/>
          </a:p>
        </p:txBody>
      </p:sp>
      <p:cxnSp>
        <p:nvCxnSpPr>
          <p:cNvPr id="5" name="Google Shape;151;p26">
            <a:extLst>
              <a:ext uri="{FF2B5EF4-FFF2-40B4-BE49-F238E27FC236}">
                <a16:creationId xmlns:a16="http://schemas.microsoft.com/office/drawing/2014/main" id="{C8946506-4281-0485-8966-33961AAB8DC7}"/>
              </a:ext>
            </a:extLst>
          </p:cNvPr>
          <p:cNvCxnSpPr>
            <a:cxnSpLocks/>
          </p:cNvCxnSpPr>
          <p:nvPr/>
        </p:nvCxnSpPr>
        <p:spPr>
          <a:xfrm>
            <a:off x="596646" y="620073"/>
            <a:ext cx="11088848" cy="0"/>
          </a:xfrm>
          <a:prstGeom prst="straightConnector1">
            <a:avLst/>
          </a:prstGeom>
          <a:noFill/>
          <a:ln w="57150" cap="flat" cmpd="sng">
            <a:solidFill>
              <a:srgbClr val="002060"/>
            </a:solidFill>
            <a:prstDash val="solid"/>
            <a:miter lim="800000"/>
            <a:headEnd type="none" w="sm" len="sm"/>
            <a:tailEnd type="none" w="sm" len="sm"/>
          </a:ln>
        </p:spPr>
      </p:cxnSp>
      <p:sp>
        <p:nvSpPr>
          <p:cNvPr id="10" name="Rectangle 1">
            <a:extLst>
              <a:ext uri="{FF2B5EF4-FFF2-40B4-BE49-F238E27FC236}">
                <a16:creationId xmlns:a16="http://schemas.microsoft.com/office/drawing/2014/main" id="{C6DEC670-F26F-823E-8099-EB4E49BB4BA7}"/>
              </a:ext>
            </a:extLst>
          </p:cNvPr>
          <p:cNvSpPr>
            <a:spLocks noChangeArrowheads="1"/>
          </p:cNvSpPr>
          <p:nvPr/>
        </p:nvSpPr>
        <p:spPr bwMode="auto">
          <a:xfrm>
            <a:off x="4050980" y="786563"/>
            <a:ext cx="783259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rial" panose="020B0604020202020204" pitchFamily="34" charset="0"/>
              </a:rPr>
              <a:t>Produces 4 clear clusters with good separation in PCA space.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rial" panose="020B0604020202020204" pitchFamily="34" charset="0"/>
              </a:rPr>
              <a:t>Silhouette Score ≈ 0.55 → indicates moderately well-separated clusters.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rial" panose="020B0604020202020204" pitchFamily="34" charset="0"/>
              </a:rPr>
              <a:t>DBI ≈ 0.74 → lower value means better clustering compactness.</a:t>
            </a:r>
          </a:p>
        </p:txBody>
      </p:sp>
      <p:sp>
        <p:nvSpPr>
          <p:cNvPr id="11" name="Rectangle 2">
            <a:extLst>
              <a:ext uri="{FF2B5EF4-FFF2-40B4-BE49-F238E27FC236}">
                <a16:creationId xmlns:a16="http://schemas.microsoft.com/office/drawing/2014/main" id="{104B8610-A1F9-C8AF-03FD-ABEAB3E6C6C7}"/>
              </a:ext>
            </a:extLst>
          </p:cNvPr>
          <p:cNvSpPr>
            <a:spLocks noChangeArrowheads="1"/>
          </p:cNvSpPr>
          <p:nvPr/>
        </p:nvSpPr>
        <p:spPr bwMode="auto">
          <a:xfrm>
            <a:off x="318851" y="3945541"/>
            <a:ext cx="367453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rial" panose="020B0604020202020204" pitchFamily="34" charset="0"/>
              </a:rPr>
              <a:t>Identifies 3 clusters + noise points, capturing natural density-based structure.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rial" panose="020B0604020202020204" pitchFamily="34" charset="0"/>
              </a:rPr>
              <a:t>Silhouette Score ≈ 0.42 → clusters overlap more than K-Means.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rial" panose="020B0604020202020204" pitchFamily="34" charset="0"/>
              </a:rPr>
              <a:t>DBI ≈ 0.88 → less compact clusters compared to K-Means and Random Forest clustering.</a:t>
            </a:r>
          </a:p>
        </p:txBody>
      </p:sp>
      <p:sp>
        <p:nvSpPr>
          <p:cNvPr id="12" name="Rectangle 3">
            <a:extLst>
              <a:ext uri="{FF2B5EF4-FFF2-40B4-BE49-F238E27FC236}">
                <a16:creationId xmlns:a16="http://schemas.microsoft.com/office/drawing/2014/main" id="{5A641A18-E720-D750-C58D-214C0D928EF8}"/>
              </a:ext>
            </a:extLst>
          </p:cNvPr>
          <p:cNvSpPr>
            <a:spLocks noChangeArrowheads="1"/>
          </p:cNvSpPr>
          <p:nvPr/>
        </p:nvSpPr>
        <p:spPr bwMode="auto">
          <a:xfrm>
            <a:off x="4149595" y="5078807"/>
            <a:ext cx="404902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dirty="0">
                <a:latin typeface="Arial" panose="020B0604020202020204" pitchFamily="34" charset="0"/>
              </a:rPr>
              <a:t>P</a:t>
            </a:r>
            <a:r>
              <a:rPr kumimoji="0" lang="en-US" altLang="en-US" sz="1600" i="0" u="none" strike="noStrike" cap="none" normalizeH="0" baseline="0" dirty="0">
                <a:ln>
                  <a:noFill/>
                </a:ln>
                <a:solidFill>
                  <a:schemeClr val="tx1"/>
                </a:solidFill>
                <a:effectLst/>
                <a:latin typeface="Arial" panose="020B0604020202020204" pitchFamily="34" charset="0"/>
              </a:rPr>
              <a:t>roduces 4 well-defined clusters.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Arial" panose="020B0604020202020204" pitchFamily="34" charset="0"/>
              </a:rPr>
              <a:t>Silhouette Score ≈ 0.62 → highest cluster quality among the three methods.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Arial" panose="020B0604020202020204" pitchFamily="34" charset="0"/>
              </a:rPr>
              <a:t>DBI ≈ 0.50 → best compactness and separation.</a:t>
            </a:r>
          </a:p>
        </p:txBody>
      </p:sp>
    </p:spTree>
    <p:extLst>
      <p:ext uri="{BB962C8B-B14F-4D97-AF65-F5344CB8AC3E}">
        <p14:creationId xmlns:p14="http://schemas.microsoft.com/office/powerpoint/2010/main" val="140223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9" name="Rectangle 6158">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2D44D-F880-C7B9-51B8-60C20080D696}"/>
              </a:ext>
            </a:extLst>
          </p:cNvPr>
          <p:cNvSpPr>
            <a:spLocks noGrp="1"/>
          </p:cNvSpPr>
          <p:nvPr>
            <p:ph type="title"/>
          </p:nvPr>
        </p:nvSpPr>
        <p:spPr>
          <a:xfrm>
            <a:off x="702494" y="3666862"/>
            <a:ext cx="3624471" cy="1093663"/>
          </a:xfrm>
        </p:spPr>
        <p:txBody>
          <a:bodyPr vert="horz" lIns="91440" tIns="45720" rIns="91440" bIns="45720" rtlCol="0" anchor="b">
            <a:normAutofit fontScale="90000"/>
          </a:bodyPr>
          <a:lstStyle/>
          <a:p>
            <a:pPr algn="ctr"/>
            <a:r>
              <a:rPr lang="en-US" sz="5000" b="1">
                <a:solidFill>
                  <a:schemeClr val="bg1"/>
                </a:solidFill>
                <a:highlight>
                  <a:srgbClr val="008000"/>
                </a:highlight>
                <a:latin typeface="Times New Roman" panose="02020603050405020304" pitchFamily="18" charset="0"/>
                <a:cs typeface="Times New Roman" panose="02020603050405020304" pitchFamily="18" charset="0"/>
              </a:rPr>
              <a:t>Classification</a:t>
            </a:r>
          </a:p>
        </p:txBody>
      </p:sp>
      <p:grpSp>
        <p:nvGrpSpPr>
          <p:cNvPr id="6161" name="Group 6160">
            <a:extLst>
              <a:ext uri="{FF2B5EF4-FFF2-40B4-BE49-F238E27FC236}">
                <a16:creationId xmlns:a16="http://schemas.microsoft.com/office/drawing/2014/main" id="{CE13B848-F9EE-4456-8D73-C25390B654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67865"/>
            <a:ext cx="1861854" cy="717514"/>
            <a:chOff x="0" y="1065353"/>
            <a:chExt cx="1861854" cy="717514"/>
          </a:xfrm>
          <a:solidFill>
            <a:schemeClr val="bg1"/>
          </a:solidFill>
        </p:grpSpPr>
        <p:sp>
          <p:nvSpPr>
            <p:cNvPr id="6162" name="Freeform: Shape 6161">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163" name="Freeform: Shape 6162">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6165" name="Oval 6164">
            <a:extLst>
              <a:ext uri="{FF2B5EF4-FFF2-40B4-BE49-F238E27FC236}">
                <a16:creationId xmlns:a16="http://schemas.microsoft.com/office/drawing/2014/main" id="{1D5AFED5-EFBA-4DCE-A2F2-3B1B73601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46352" y="188432"/>
            <a:ext cx="2745268" cy="2745268"/>
          </a:xfrm>
          <a:prstGeom prst="ellipse">
            <a:avLst/>
          </a:prstGeom>
          <a:solidFill>
            <a:srgbClr val="FFFFF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7" name="Oval 6166">
            <a:extLst>
              <a:ext uri="{FF2B5EF4-FFF2-40B4-BE49-F238E27FC236}">
                <a16:creationId xmlns:a16="http://schemas.microsoft.com/office/drawing/2014/main" id="{BB06BF2F-5822-4F90-BF7D-7FDA65761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46352" y="188432"/>
            <a:ext cx="2745268" cy="27452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9" name="Oval 6168">
            <a:extLst>
              <a:ext uri="{FF2B5EF4-FFF2-40B4-BE49-F238E27FC236}">
                <a16:creationId xmlns:a16="http://schemas.microsoft.com/office/drawing/2014/main" id="{AFBE702A-233C-4424-B0B6-5435E4A34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6059" y="107752"/>
            <a:ext cx="2745268" cy="274526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1" name="Oval 6170">
            <a:extLst>
              <a:ext uri="{FF2B5EF4-FFF2-40B4-BE49-F238E27FC236}">
                <a16:creationId xmlns:a16="http://schemas.microsoft.com/office/drawing/2014/main" id="{AE689860-A291-4B0F-AB65-421F8C20E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7541" y="2762219"/>
            <a:ext cx="3938846" cy="3938846"/>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3" name="Oval 6172">
            <a:extLst>
              <a:ext uri="{FF2B5EF4-FFF2-40B4-BE49-F238E27FC236}">
                <a16:creationId xmlns:a16="http://schemas.microsoft.com/office/drawing/2014/main" id="{C82BEF57-041E-4DE3-B65C-CBE71211B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7541" y="2762219"/>
            <a:ext cx="3938846" cy="3938846"/>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5" name="Oval 6174">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6039" y="303887"/>
            <a:ext cx="3055711" cy="30557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7" name="Oval 6176">
            <a:extLst>
              <a:ext uri="{FF2B5EF4-FFF2-40B4-BE49-F238E27FC236}">
                <a16:creationId xmlns:a16="http://schemas.microsoft.com/office/drawing/2014/main" id="{45E0BF71-78CD-4FD9-BB54-48CD14158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6039" y="303887"/>
            <a:ext cx="3055711" cy="305571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9" name="Oval 6178">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2143" y="214083"/>
            <a:ext cx="3055711" cy="3055711"/>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4" name="Picture 10" descr="Mastering Naive Bayes: A Comprehensive Python Guide to Probabilistic  Classification | by Patwariraghottam | Medium">
            <a:extLst>
              <a:ext uri="{FF2B5EF4-FFF2-40B4-BE49-F238E27FC236}">
                <a16:creationId xmlns:a16="http://schemas.microsoft.com/office/drawing/2014/main" id="{0F13CC45-5AEF-13FB-93B3-C7CAD42424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07"/>
          <a:stretch>
            <a:fillRect/>
          </a:stretch>
        </p:blipFill>
        <p:spPr bwMode="auto">
          <a:xfrm>
            <a:off x="5113545" y="1173923"/>
            <a:ext cx="2643467" cy="1136029"/>
          </a:xfrm>
          <a:prstGeom prst="rect">
            <a:avLst/>
          </a:prstGeom>
          <a:noFill/>
          <a:extLst>
            <a:ext uri="{909E8E84-426E-40DD-AFC4-6F175D3DCCD1}">
              <a14:hiddenFill xmlns:a14="http://schemas.microsoft.com/office/drawing/2010/main">
                <a:solidFill>
                  <a:srgbClr val="FFFFFF"/>
                </a:solidFill>
              </a14:hiddenFill>
            </a:ext>
          </a:extLst>
        </p:spPr>
      </p:pic>
      <p:grpSp>
        <p:nvGrpSpPr>
          <p:cNvPr id="618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51763" y="565659"/>
            <a:ext cx="1054466" cy="469689"/>
            <a:chOff x="9841624" y="4115729"/>
            <a:chExt cx="602169" cy="268223"/>
          </a:xfrm>
          <a:solidFill>
            <a:schemeClr val="bg1"/>
          </a:solidFill>
        </p:grpSpPr>
        <p:sp>
          <p:nvSpPr>
            <p:cNvPr id="6182" name="Freeform: Shape 618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83" name="Freeform: Shape 618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84" name="Freeform: Shape 618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85" name="Freeform: Shape 618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86" name="Freeform: Shape 618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6150" name="Picture 6" descr="Digital Soil Mapping with R – random-forest">
            <a:extLst>
              <a:ext uri="{FF2B5EF4-FFF2-40B4-BE49-F238E27FC236}">
                <a16:creationId xmlns:a16="http://schemas.microsoft.com/office/drawing/2014/main" id="{633CCDB5-8532-5EA5-48B6-3EB21E8304E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482652" y="791116"/>
            <a:ext cx="2197991" cy="1445218"/>
          </a:xfrm>
          <a:prstGeom prst="rect">
            <a:avLst/>
          </a:prstGeom>
          <a:noFill/>
          <a:extLst>
            <a:ext uri="{909E8E84-426E-40DD-AFC4-6F175D3DCCD1}">
              <a14:hiddenFill xmlns:a14="http://schemas.microsoft.com/office/drawing/2010/main">
                <a:solidFill>
                  <a:srgbClr val="FFFFFF"/>
                </a:solidFill>
              </a14:hiddenFill>
            </a:ext>
          </a:extLst>
        </p:spPr>
      </p:pic>
      <p:sp>
        <p:nvSpPr>
          <p:cNvPr id="6188" name="Oval 6187">
            <a:extLst>
              <a:ext uri="{FF2B5EF4-FFF2-40B4-BE49-F238E27FC236}">
                <a16:creationId xmlns:a16="http://schemas.microsoft.com/office/drawing/2014/main" id="{87045360-A428-4E4B-989C-E4EF4D920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9223" y="2630229"/>
            <a:ext cx="3938846" cy="3938846"/>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2" name="Picture 8" descr="Support Vector Machine (SVM) Algorithm - GeeksforGeeks">
            <a:extLst>
              <a:ext uri="{FF2B5EF4-FFF2-40B4-BE49-F238E27FC236}">
                <a16:creationId xmlns:a16="http://schemas.microsoft.com/office/drawing/2014/main" id="{8FDDE229-C760-055D-9007-1DEBB6C5C20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321965" y="3783881"/>
            <a:ext cx="3273362" cy="163667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77B0C73-3A1F-45DF-7B83-931A125BFE4B}"/>
              </a:ext>
            </a:extLst>
          </p:cNvPr>
          <p:cNvSpPr>
            <a:spLocks noGrp="1"/>
          </p:cNvSpPr>
          <p:nvPr>
            <p:ph type="sldNum" sz="quarter" idx="12"/>
          </p:nvPr>
        </p:nvSpPr>
        <p:spPr>
          <a:xfrm>
            <a:off x="9818526" y="6356350"/>
            <a:ext cx="1535274" cy="365125"/>
          </a:xfrm>
        </p:spPr>
        <p:txBody>
          <a:bodyPr vert="horz" lIns="91440" tIns="45720" rIns="91440" bIns="45720" rtlCol="0" anchor="ctr">
            <a:normAutofit/>
          </a:bodyPr>
          <a:lstStyle/>
          <a:p>
            <a:pPr defTabSz="914400">
              <a:spcAft>
                <a:spcPts val="600"/>
              </a:spcAft>
            </a:pPr>
            <a:fld id="{B4A918BC-4D43-4B42-B3C0-E7EBE25E6AF0}" type="slidenum">
              <a:rPr lang="en-US">
                <a:solidFill>
                  <a:schemeClr val="bg1"/>
                </a:solidFill>
              </a:rPr>
              <a:pPr defTabSz="914400">
                <a:spcAft>
                  <a:spcPts val="600"/>
                </a:spcAft>
              </a:pPr>
              <a:t>21</a:t>
            </a:fld>
            <a:endParaRPr lang="en-US">
              <a:solidFill>
                <a:schemeClr val="bg1"/>
              </a:solidFill>
            </a:endParaRPr>
          </a:p>
        </p:txBody>
      </p:sp>
    </p:spTree>
    <p:extLst>
      <p:ext uri="{BB962C8B-B14F-4D97-AF65-F5344CB8AC3E}">
        <p14:creationId xmlns:p14="http://schemas.microsoft.com/office/powerpoint/2010/main" val="428557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53E9F5-0CD2-D219-AED9-9CE52D6DAA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E3F7CD-3FFD-9BF3-4B95-BBD8FFAAA200}"/>
              </a:ext>
            </a:extLst>
          </p:cNvPr>
          <p:cNvSpPr>
            <a:spLocks noGrp="1"/>
          </p:cNvSpPr>
          <p:nvPr>
            <p:ph type="title"/>
          </p:nvPr>
        </p:nvSpPr>
        <p:spPr>
          <a:xfrm>
            <a:off x="596646" y="136525"/>
            <a:ext cx="9589765" cy="506354"/>
          </a:xfrm>
        </p:spPr>
        <p:txBody>
          <a:bodyPr>
            <a:normAutofit fontScale="90000"/>
          </a:bodyPr>
          <a:lstStyle/>
          <a:p>
            <a:r>
              <a:rPr lang="en-US" sz="3200" b="1">
                <a:latin typeface="Times New Roman" panose="02020603050405020304" pitchFamily="18" charset="0"/>
                <a:cs typeface="Times New Roman" panose="02020603050405020304" pitchFamily="18" charset="0"/>
              </a:rPr>
              <a:t>Methods</a:t>
            </a:r>
          </a:p>
        </p:txBody>
      </p:sp>
      <p:graphicFrame>
        <p:nvGraphicFramePr>
          <p:cNvPr id="4" name="Content Placeholder 3">
            <a:extLst>
              <a:ext uri="{FF2B5EF4-FFF2-40B4-BE49-F238E27FC236}">
                <a16:creationId xmlns:a16="http://schemas.microsoft.com/office/drawing/2014/main" id="{FE8A9B6A-ED23-4D91-5086-C2CE45364284}"/>
              </a:ext>
            </a:extLst>
          </p:cNvPr>
          <p:cNvGraphicFramePr>
            <a:graphicFrameLocks noGrp="1"/>
          </p:cNvGraphicFramePr>
          <p:nvPr>
            <p:ph idx="1"/>
            <p:extLst>
              <p:ext uri="{D42A27DB-BD31-4B8C-83A1-F6EECF244321}">
                <p14:modId xmlns:p14="http://schemas.microsoft.com/office/powerpoint/2010/main" val="1714075006"/>
              </p:ext>
            </p:extLst>
          </p:nvPr>
        </p:nvGraphicFramePr>
        <p:xfrm>
          <a:off x="596645" y="1103622"/>
          <a:ext cx="10952351" cy="4683397"/>
        </p:xfrm>
        <a:graphic>
          <a:graphicData uri="http://schemas.openxmlformats.org/drawingml/2006/table">
            <a:tbl>
              <a:tblPr>
                <a:tableStyleId>{8EC20E35-A176-4012-BC5E-935CFFF8708E}</a:tableStyleId>
              </a:tblPr>
              <a:tblGrid>
                <a:gridCol w="1481552">
                  <a:extLst>
                    <a:ext uri="{9D8B030D-6E8A-4147-A177-3AD203B41FA5}">
                      <a16:colId xmlns:a16="http://schemas.microsoft.com/office/drawing/2014/main" val="2258869276"/>
                    </a:ext>
                  </a:extLst>
                </a:gridCol>
                <a:gridCol w="3941785">
                  <a:extLst>
                    <a:ext uri="{9D8B030D-6E8A-4147-A177-3AD203B41FA5}">
                      <a16:colId xmlns:a16="http://schemas.microsoft.com/office/drawing/2014/main" val="3520320366"/>
                    </a:ext>
                  </a:extLst>
                </a:gridCol>
                <a:gridCol w="1753567">
                  <a:extLst>
                    <a:ext uri="{9D8B030D-6E8A-4147-A177-3AD203B41FA5}">
                      <a16:colId xmlns:a16="http://schemas.microsoft.com/office/drawing/2014/main" val="4062996336"/>
                    </a:ext>
                  </a:extLst>
                </a:gridCol>
                <a:gridCol w="1829709">
                  <a:extLst>
                    <a:ext uri="{9D8B030D-6E8A-4147-A177-3AD203B41FA5}">
                      <a16:colId xmlns:a16="http://schemas.microsoft.com/office/drawing/2014/main" val="4232866164"/>
                    </a:ext>
                  </a:extLst>
                </a:gridCol>
                <a:gridCol w="1945738">
                  <a:extLst>
                    <a:ext uri="{9D8B030D-6E8A-4147-A177-3AD203B41FA5}">
                      <a16:colId xmlns:a16="http://schemas.microsoft.com/office/drawing/2014/main" val="2693089438"/>
                    </a:ext>
                  </a:extLst>
                </a:gridCol>
              </a:tblGrid>
              <a:tr h="770057">
                <a:tc>
                  <a:txBody>
                    <a:bodyPr/>
                    <a:lstStyle/>
                    <a:p>
                      <a:pPr algn="ctr" fontAlgn="b">
                        <a:spcBef>
                          <a:spcPts val="600"/>
                        </a:spcBef>
                        <a:spcAft>
                          <a:spcPts val="600"/>
                        </a:spcAft>
                      </a:pPr>
                      <a:r>
                        <a:rPr lang="en-US" sz="2000" b="1" u="none" strike="noStrike">
                          <a:effectLst/>
                          <a:latin typeface="Times New Roman" panose="02020603050405020304" pitchFamily="18" charset="0"/>
                          <a:cs typeface="Times New Roman" panose="02020603050405020304" pitchFamily="18" charset="0"/>
                        </a:rPr>
                        <a:t>Method</a:t>
                      </a:r>
                      <a:endParaRPr lang="en-US" sz="2000" b="1" i="0" u="none" strike="noStrike">
                        <a:solidFill>
                          <a:srgbClr val="000000"/>
                        </a:solidFill>
                        <a:effectLst/>
                        <a:latin typeface="Times New Roman" panose="02020603050405020304" pitchFamily="18" charset="0"/>
                        <a:cs typeface="Times New Roman" panose="02020603050405020304" pitchFamily="18" charset="0"/>
                      </a:endParaRPr>
                    </a:p>
                  </a:txBody>
                  <a:tcPr marL="4338" marR="4338" marT="43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600"/>
                        </a:spcBef>
                        <a:spcAft>
                          <a:spcPts val="600"/>
                        </a:spcAft>
                      </a:pPr>
                      <a:r>
                        <a:rPr lang="en-US" sz="2000" b="1" u="none" strike="noStrike">
                          <a:effectLst/>
                          <a:latin typeface="Times New Roman" panose="02020603050405020304" pitchFamily="18" charset="0"/>
                          <a:cs typeface="Times New Roman" panose="02020603050405020304" pitchFamily="18" charset="0"/>
                        </a:rPr>
                        <a:t>Description</a:t>
                      </a:r>
                      <a:endParaRPr lang="en-US" sz="2000" b="1" i="0" u="none" strike="noStrike">
                        <a:solidFill>
                          <a:srgbClr val="000000"/>
                        </a:solidFill>
                        <a:effectLst/>
                        <a:latin typeface="Times New Roman" panose="02020603050405020304" pitchFamily="18" charset="0"/>
                        <a:cs typeface="Times New Roman" panose="02020603050405020304" pitchFamily="18" charset="0"/>
                      </a:endParaRPr>
                    </a:p>
                  </a:txBody>
                  <a:tcPr marL="4338" marR="4338" marT="43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600"/>
                        </a:spcBef>
                        <a:spcAft>
                          <a:spcPts val="600"/>
                        </a:spcAft>
                      </a:pPr>
                      <a:r>
                        <a:rPr lang="en-US" sz="2000" b="1" u="none" strike="noStrike">
                          <a:effectLst/>
                          <a:latin typeface="Times New Roman" panose="02020603050405020304" pitchFamily="18" charset="0"/>
                          <a:cs typeface="Times New Roman" panose="02020603050405020304" pitchFamily="18" charset="0"/>
                        </a:rPr>
                        <a:t>Key Parameters</a:t>
                      </a:r>
                      <a:endParaRPr lang="en-US" sz="2000" b="1" i="0" u="none" strike="noStrike">
                        <a:solidFill>
                          <a:srgbClr val="000000"/>
                        </a:solidFill>
                        <a:effectLst/>
                        <a:latin typeface="Times New Roman" panose="02020603050405020304" pitchFamily="18" charset="0"/>
                        <a:cs typeface="Times New Roman" panose="02020603050405020304" pitchFamily="18" charset="0"/>
                      </a:endParaRPr>
                    </a:p>
                  </a:txBody>
                  <a:tcPr marL="4338" marR="4338" marT="43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600"/>
                        </a:spcBef>
                        <a:spcAft>
                          <a:spcPts val="600"/>
                        </a:spcAft>
                      </a:pPr>
                      <a:r>
                        <a:rPr lang="en-US" sz="2000" b="1" u="none" strike="noStrike">
                          <a:effectLst/>
                          <a:latin typeface="Times New Roman" panose="02020603050405020304" pitchFamily="18" charset="0"/>
                          <a:cs typeface="Times New Roman" panose="02020603050405020304" pitchFamily="18" charset="0"/>
                        </a:rPr>
                        <a:t>Strengths</a:t>
                      </a:r>
                      <a:endParaRPr lang="en-US" sz="2000" b="1" i="0" u="none" strike="noStrike">
                        <a:solidFill>
                          <a:srgbClr val="000000"/>
                        </a:solidFill>
                        <a:effectLst/>
                        <a:latin typeface="Times New Roman" panose="02020603050405020304" pitchFamily="18" charset="0"/>
                        <a:cs typeface="Times New Roman" panose="02020603050405020304" pitchFamily="18" charset="0"/>
                      </a:endParaRPr>
                    </a:p>
                  </a:txBody>
                  <a:tcPr marL="4338" marR="4338" marT="43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600"/>
                        </a:spcBef>
                        <a:spcAft>
                          <a:spcPts val="600"/>
                        </a:spcAft>
                      </a:pPr>
                      <a:r>
                        <a:rPr lang="en-US" sz="2000" b="1" u="none" strike="noStrike">
                          <a:effectLst/>
                          <a:latin typeface="Times New Roman" panose="02020603050405020304" pitchFamily="18" charset="0"/>
                          <a:cs typeface="Times New Roman" panose="02020603050405020304" pitchFamily="18" charset="0"/>
                        </a:rPr>
                        <a:t>Weaknesses</a:t>
                      </a:r>
                      <a:endParaRPr lang="en-US" sz="2000" b="1" i="0" u="none" strike="noStrike">
                        <a:solidFill>
                          <a:srgbClr val="000000"/>
                        </a:solidFill>
                        <a:effectLst/>
                        <a:latin typeface="Times New Roman" panose="02020603050405020304" pitchFamily="18" charset="0"/>
                        <a:cs typeface="Times New Roman" panose="02020603050405020304" pitchFamily="18" charset="0"/>
                      </a:endParaRPr>
                    </a:p>
                  </a:txBody>
                  <a:tcPr marL="4338" marR="4338" marT="43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6260230"/>
                  </a:ext>
                </a:extLst>
              </a:tr>
              <a:tr h="1493917">
                <a:tc>
                  <a:txBody>
                    <a:bodyPr/>
                    <a:lstStyle/>
                    <a:p>
                      <a:pPr algn="ctr" fontAlgn="b">
                        <a:spcBef>
                          <a:spcPts val="600"/>
                        </a:spcBef>
                        <a:spcAft>
                          <a:spcPts val="600"/>
                        </a:spcAft>
                      </a:pPr>
                      <a:r>
                        <a:rPr lang="en-US" sz="1800" b="1" u="none" strike="noStrike" kern="1200">
                          <a:solidFill>
                            <a:schemeClr val="dk1"/>
                          </a:solidFill>
                          <a:effectLst/>
                          <a:latin typeface="Times New Roman" panose="02020603050405020304" pitchFamily="18" charset="0"/>
                          <a:ea typeface="+mn-ea"/>
                          <a:cs typeface="Times New Roman" panose="02020603050405020304" pitchFamily="18" charset="0"/>
                        </a:rPr>
                        <a:t>Random Forest</a:t>
                      </a:r>
                    </a:p>
                  </a:txBody>
                  <a:tcPr marL="4338" marR="4338" marT="43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600"/>
                        </a:spcBef>
                        <a:spcAft>
                          <a:spcPts val="600"/>
                        </a:spcAft>
                      </a:pPr>
                      <a:r>
                        <a:rPr lang="en-US" sz="1800">
                          <a:latin typeface="Times New Roman" panose="02020603050405020304" pitchFamily="18" charset="0"/>
                          <a:cs typeface="Times New Roman" panose="02020603050405020304" pitchFamily="18" charset="0"/>
                        </a:rPr>
                        <a:t>An ensemble method that builds multiple decision trees and combines their outputs to improve accuracy and reduce overfitting.</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4338" marR="4338" marT="43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600"/>
                        </a:spcBef>
                        <a:spcAft>
                          <a:spcPts val="600"/>
                        </a:spcAft>
                      </a:pPr>
                      <a:r>
                        <a:rPr lang="en-US" sz="1800" b="0" i="0" u="none" strike="noStrike">
                          <a:solidFill>
                            <a:srgbClr val="000000"/>
                          </a:solidFill>
                          <a:effectLst/>
                          <a:latin typeface="Times New Roman" panose="02020603050405020304" pitchFamily="18" charset="0"/>
                          <a:cs typeface="Times New Roman" panose="02020603050405020304" pitchFamily="18" charset="0"/>
                        </a:rPr>
                        <a:t>Number of trees</a:t>
                      </a:r>
                    </a:p>
                    <a:p>
                      <a:pPr algn="ctr" fontAlgn="b">
                        <a:spcBef>
                          <a:spcPts val="600"/>
                        </a:spcBef>
                        <a:spcAft>
                          <a:spcPts val="600"/>
                        </a:spcAft>
                      </a:pPr>
                      <a:r>
                        <a:rPr lang="en-US" sz="1800" b="0" i="0" u="none" strike="noStrike">
                          <a:solidFill>
                            <a:srgbClr val="000000"/>
                          </a:solidFill>
                          <a:effectLst/>
                          <a:latin typeface="Times New Roman" panose="02020603050405020304" pitchFamily="18" charset="0"/>
                          <a:cs typeface="Times New Roman" panose="02020603050405020304" pitchFamily="18" charset="0"/>
                        </a:rPr>
                        <a:t>Max tree depth</a:t>
                      </a:r>
                    </a:p>
                    <a:p>
                      <a:pPr algn="ctr" fontAlgn="b">
                        <a:spcBef>
                          <a:spcPts val="600"/>
                        </a:spcBef>
                        <a:spcAft>
                          <a:spcPts val="600"/>
                        </a:spcAft>
                      </a:pP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4338" marR="4338" marT="43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600"/>
                        </a:spcBef>
                        <a:spcAft>
                          <a:spcPts val="600"/>
                        </a:spcAft>
                      </a:pPr>
                      <a:r>
                        <a:rPr lang="en-US" sz="1800">
                          <a:latin typeface="Times New Roman" panose="02020603050405020304" pitchFamily="18" charset="0"/>
                          <a:cs typeface="Times New Roman" panose="02020603050405020304" pitchFamily="18" charset="0"/>
                        </a:rPr>
                        <a:t>Robust to overfitting due to averaging/voting mechanism.</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4338" marR="4338" marT="43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600"/>
                        </a:spcBef>
                        <a:spcAft>
                          <a:spcPts val="600"/>
                        </a:spcAft>
                      </a:pPr>
                      <a:r>
                        <a:rPr lang="en-US" sz="1800">
                          <a:latin typeface="Times New Roman" panose="02020603050405020304" pitchFamily="18" charset="0"/>
                          <a:cs typeface="Times New Roman" panose="02020603050405020304" pitchFamily="18" charset="0"/>
                        </a:rPr>
                        <a:t>Computationally intensive with a large dataset or many trees.</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4338" marR="4338" marT="43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1038549"/>
                  </a:ext>
                </a:extLst>
              </a:tr>
              <a:tr h="1381750">
                <a:tc>
                  <a:txBody>
                    <a:bodyPr/>
                    <a:lstStyle/>
                    <a:p>
                      <a:pPr algn="ctr" fontAlgn="b">
                        <a:spcBef>
                          <a:spcPts val="600"/>
                        </a:spcBef>
                        <a:spcAft>
                          <a:spcPts val="600"/>
                        </a:spcAft>
                      </a:pPr>
                      <a:r>
                        <a:rPr lang="en-US" sz="1800" b="1" u="none" strike="noStrike" kern="1200">
                          <a:solidFill>
                            <a:schemeClr val="dk1"/>
                          </a:solidFill>
                          <a:effectLst/>
                          <a:latin typeface="Times New Roman" panose="02020603050405020304" pitchFamily="18" charset="0"/>
                          <a:ea typeface="+mn-ea"/>
                          <a:cs typeface="Times New Roman" panose="02020603050405020304" pitchFamily="18" charset="0"/>
                        </a:rPr>
                        <a:t>SVM</a:t>
                      </a:r>
                    </a:p>
                  </a:txBody>
                  <a:tcPr marL="4338" marR="4338" marT="43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600"/>
                        </a:spcBef>
                        <a:spcAft>
                          <a:spcPts val="600"/>
                        </a:spcAft>
                      </a:pPr>
                      <a:r>
                        <a:rPr lang="en-US" sz="1800">
                          <a:latin typeface="Times New Roman" panose="02020603050405020304" pitchFamily="18" charset="0"/>
                          <a:cs typeface="Times New Roman" panose="02020603050405020304" pitchFamily="18" charset="0"/>
                        </a:rPr>
                        <a:t>A supervised learning method that finds the optimal hyperplane to separate data points into different classes, maximizing the margin between classes. </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4338" marR="4338" marT="43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600"/>
                        </a:spcBef>
                        <a:spcAft>
                          <a:spcPts val="600"/>
                        </a:spcAft>
                      </a:pPr>
                      <a:r>
                        <a:rPr lang="en-US" sz="1800" b="0" i="0" u="none" strike="noStrike">
                          <a:solidFill>
                            <a:srgbClr val="000000"/>
                          </a:solidFill>
                          <a:effectLst/>
                          <a:latin typeface="Times New Roman" panose="02020603050405020304" pitchFamily="18" charset="0"/>
                          <a:ea typeface="Arial Unicode MS" panose="020B0604020202020204" pitchFamily="34" charset="-128"/>
                          <a:cs typeface="Times New Roman" panose="02020603050405020304" pitchFamily="18" charset="0"/>
                        </a:rPr>
                        <a:t>Kernel type Regularization -</a:t>
                      </a:r>
                    </a:p>
                    <a:p>
                      <a:pPr algn="ctr" fontAlgn="b">
                        <a:spcBef>
                          <a:spcPts val="600"/>
                        </a:spcBef>
                        <a:spcAft>
                          <a:spcPts val="600"/>
                        </a:spcAft>
                      </a:pPr>
                      <a:r>
                        <a:rPr lang="en-US" sz="1800" b="0" i="0" u="none" strike="noStrike">
                          <a:solidFill>
                            <a:srgbClr val="000000"/>
                          </a:solidFill>
                          <a:effectLst/>
                          <a:latin typeface="Times New Roman" panose="02020603050405020304" pitchFamily="18" charset="0"/>
                          <a:ea typeface="Arial Unicode MS" panose="020B0604020202020204" pitchFamily="34" charset="-128"/>
                          <a:cs typeface="Times New Roman" panose="02020603050405020304" pitchFamily="18" charset="0"/>
                        </a:rPr>
                        <a:t> Parameter</a:t>
                      </a:r>
                    </a:p>
                  </a:txBody>
                  <a:tcPr marL="4338" marR="4338" marT="43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600"/>
                        </a:spcBef>
                        <a:spcAft>
                          <a:spcPts val="600"/>
                        </a:spcAft>
                      </a:pPr>
                      <a:r>
                        <a:rPr lang="en-US" sz="1800">
                          <a:latin typeface="Times New Roman" panose="02020603050405020304" pitchFamily="18" charset="0"/>
                          <a:cs typeface="Times New Roman" panose="02020603050405020304" pitchFamily="18" charset="0"/>
                        </a:rPr>
                        <a:t>Effective in high-dimensional spaces.</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4338" marR="4338" marT="43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600"/>
                        </a:spcBef>
                        <a:spcAft>
                          <a:spcPts val="600"/>
                        </a:spcAft>
                      </a:pPr>
                      <a:r>
                        <a:rPr lang="en-US" sz="1800">
                          <a:latin typeface="Times New Roman" panose="02020603050405020304" pitchFamily="18" charset="0"/>
                          <a:cs typeface="Times New Roman" panose="02020603050405020304" pitchFamily="18" charset="0"/>
                        </a:rPr>
                        <a:t>Struggles with overlapping classes or noisy data.</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4338" marR="4338" marT="43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0460159"/>
                  </a:ext>
                </a:extLst>
              </a:tr>
              <a:tr h="1037673">
                <a:tc>
                  <a:txBody>
                    <a:bodyPr/>
                    <a:lstStyle/>
                    <a:p>
                      <a:pPr algn="ctr" fontAlgn="b">
                        <a:spcBef>
                          <a:spcPts val="600"/>
                        </a:spcBef>
                        <a:spcAft>
                          <a:spcPts val="600"/>
                        </a:spcAft>
                      </a:pPr>
                      <a:r>
                        <a:rPr lang="en-US" sz="1800" b="1" u="none" strike="noStrike" kern="1200">
                          <a:solidFill>
                            <a:schemeClr val="dk1"/>
                          </a:solidFill>
                          <a:effectLst/>
                          <a:latin typeface="Times New Roman" panose="02020603050405020304" pitchFamily="18" charset="0"/>
                          <a:ea typeface="+mn-ea"/>
                          <a:cs typeface="Times New Roman" panose="02020603050405020304" pitchFamily="18" charset="0"/>
                        </a:rPr>
                        <a:t>Naïve Bayes</a:t>
                      </a:r>
                    </a:p>
                    <a:p>
                      <a:pPr algn="ctr" fontAlgn="b">
                        <a:spcBef>
                          <a:spcPts val="600"/>
                        </a:spcBef>
                        <a:spcAft>
                          <a:spcPts val="600"/>
                        </a:spcAft>
                      </a:pPr>
                      <a:r>
                        <a:rPr lang="en-US" sz="1800" b="1" u="none" strike="noStrike" kern="1200">
                          <a:solidFill>
                            <a:schemeClr val="dk1"/>
                          </a:solidFill>
                          <a:effectLst/>
                          <a:latin typeface="Times New Roman" panose="02020603050405020304" pitchFamily="18" charset="0"/>
                          <a:ea typeface="+mn-ea"/>
                          <a:cs typeface="Times New Roman" panose="02020603050405020304" pitchFamily="18" charset="0"/>
                        </a:rPr>
                        <a:t>Classifier</a:t>
                      </a:r>
                    </a:p>
                  </a:txBody>
                  <a:tcPr marL="4338" marR="4338" marT="43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600"/>
                        </a:spcBef>
                        <a:spcAft>
                          <a:spcPts val="600"/>
                        </a:spcAft>
                      </a:pPr>
                      <a:r>
                        <a:rPr lang="en-US" sz="1800">
                          <a:latin typeface="Times New Roman" panose="02020603050405020304" pitchFamily="18" charset="0"/>
                          <a:cs typeface="Times New Roman" panose="02020603050405020304" pitchFamily="18" charset="0"/>
                        </a:rPr>
                        <a:t>A probabilistic classifier based on Bayes' Theorem, assuming independence between features.</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4338" marR="4338" marT="43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600"/>
                        </a:spcBef>
                        <a:spcAft>
                          <a:spcPts val="600"/>
                        </a:spcAft>
                      </a:pPr>
                      <a:r>
                        <a:rPr lang="en-US" sz="1800" b="0" i="0" u="none" strike="noStrike">
                          <a:solidFill>
                            <a:srgbClr val="000000"/>
                          </a:solidFill>
                          <a:effectLst/>
                          <a:latin typeface="Times New Roman" panose="02020603050405020304" pitchFamily="18" charset="0"/>
                          <a:cs typeface="Times New Roman" panose="02020603050405020304" pitchFamily="18" charset="0"/>
                        </a:rPr>
                        <a:t>Distribution Type</a:t>
                      </a:r>
                    </a:p>
                  </a:txBody>
                  <a:tcPr marL="4338" marR="4338" marT="43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600"/>
                        </a:spcBef>
                        <a:spcAft>
                          <a:spcPts val="600"/>
                        </a:spcAft>
                      </a:pPr>
                      <a:r>
                        <a:rPr lang="en-US" sz="1800">
                          <a:latin typeface="Times New Roman" panose="02020603050405020304" pitchFamily="18" charset="0"/>
                          <a:cs typeface="Times New Roman" panose="02020603050405020304" pitchFamily="18" charset="0"/>
                        </a:rPr>
                        <a:t>Simple and fast to implement.</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4338" marR="4338" marT="43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spcBef>
                          <a:spcPts val="600"/>
                        </a:spcBef>
                        <a:spcAft>
                          <a:spcPts val="600"/>
                        </a:spcAft>
                      </a:pPr>
                      <a:r>
                        <a:rPr lang="en-US" sz="1800">
                          <a:latin typeface="Times New Roman" panose="02020603050405020304" pitchFamily="18" charset="0"/>
                          <a:cs typeface="Times New Roman" panose="02020603050405020304" pitchFamily="18" charset="0"/>
                        </a:rPr>
                        <a:t>Less effective with complex feature interactions.</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4338" marR="4338" marT="43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025922"/>
                  </a:ext>
                </a:extLst>
              </a:tr>
            </a:tbl>
          </a:graphicData>
        </a:graphic>
      </p:graphicFrame>
      <p:sp>
        <p:nvSpPr>
          <p:cNvPr id="5" name="TextBox 4">
            <a:extLst>
              <a:ext uri="{FF2B5EF4-FFF2-40B4-BE49-F238E27FC236}">
                <a16:creationId xmlns:a16="http://schemas.microsoft.com/office/drawing/2014/main" id="{19BBDAD6-61F3-BD50-78BC-B2455B35C657}"/>
              </a:ext>
            </a:extLst>
          </p:cNvPr>
          <p:cNvSpPr txBox="1"/>
          <p:nvPr/>
        </p:nvSpPr>
        <p:spPr>
          <a:xfrm>
            <a:off x="1693812" y="6376622"/>
            <a:ext cx="6096000" cy="276999"/>
          </a:xfrm>
          <a:prstGeom prst="rect">
            <a:avLst/>
          </a:prstGeom>
          <a:noFill/>
        </p:spPr>
        <p:txBody>
          <a:bodyPr wrap="square">
            <a:spAutoFit/>
          </a:bodyPr>
          <a:lstStyle/>
          <a:p>
            <a:endParaRPr lang="en-US" sz="1200" b="1"/>
          </a:p>
        </p:txBody>
      </p:sp>
      <p:sp>
        <p:nvSpPr>
          <p:cNvPr id="3" name="Slide Number Placeholder 2">
            <a:extLst>
              <a:ext uri="{FF2B5EF4-FFF2-40B4-BE49-F238E27FC236}">
                <a16:creationId xmlns:a16="http://schemas.microsoft.com/office/drawing/2014/main" id="{B22EF611-245D-3A31-0464-13C119A46574}"/>
              </a:ext>
            </a:extLst>
          </p:cNvPr>
          <p:cNvSpPr>
            <a:spLocks noGrp="1"/>
          </p:cNvSpPr>
          <p:nvPr>
            <p:ph type="sldNum" sz="quarter" idx="12"/>
          </p:nvPr>
        </p:nvSpPr>
        <p:spPr/>
        <p:txBody>
          <a:bodyPr/>
          <a:lstStyle/>
          <a:p>
            <a:fld id="{B4A918BC-4D43-4B42-B3C0-E7EBE25E6AF0}" type="slidenum">
              <a:rPr lang="en-US" smtClean="0"/>
              <a:t>22</a:t>
            </a:fld>
            <a:endParaRPr lang="en-US"/>
          </a:p>
        </p:txBody>
      </p:sp>
      <p:cxnSp>
        <p:nvCxnSpPr>
          <p:cNvPr id="6" name="Google Shape;151;p26">
            <a:extLst>
              <a:ext uri="{FF2B5EF4-FFF2-40B4-BE49-F238E27FC236}">
                <a16:creationId xmlns:a16="http://schemas.microsoft.com/office/drawing/2014/main" id="{55F565CF-1546-AB84-FC66-85FBEFA00D8B}"/>
              </a:ext>
            </a:extLst>
          </p:cNvPr>
          <p:cNvCxnSpPr>
            <a:cxnSpLocks/>
          </p:cNvCxnSpPr>
          <p:nvPr/>
        </p:nvCxnSpPr>
        <p:spPr>
          <a:xfrm>
            <a:off x="596646" y="620073"/>
            <a:ext cx="11088848" cy="0"/>
          </a:xfrm>
          <a:prstGeom prst="straightConnector1">
            <a:avLst/>
          </a:prstGeom>
          <a:noFill/>
          <a:ln w="57150" cap="flat" cmpd="sng">
            <a:solidFill>
              <a:srgbClr val="002060"/>
            </a:solidFill>
            <a:prstDash val="solid"/>
            <a:miter lim="800000"/>
            <a:headEnd type="none" w="sm" len="sm"/>
            <a:tailEnd type="none" w="sm" len="sm"/>
          </a:ln>
        </p:spPr>
      </p:cxnSp>
    </p:spTree>
    <p:extLst>
      <p:ext uri="{BB962C8B-B14F-4D97-AF65-F5344CB8AC3E}">
        <p14:creationId xmlns:p14="http://schemas.microsoft.com/office/powerpoint/2010/main" val="2973023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AAB147-CE4F-CC15-0857-7FA939B65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816280-2536-B8FA-8EAE-5F8F007C3584}"/>
              </a:ext>
            </a:extLst>
          </p:cNvPr>
          <p:cNvSpPr>
            <a:spLocks noGrp="1"/>
          </p:cNvSpPr>
          <p:nvPr>
            <p:ph type="title"/>
          </p:nvPr>
        </p:nvSpPr>
        <p:spPr>
          <a:xfrm>
            <a:off x="596646" y="86823"/>
            <a:ext cx="9589765" cy="481303"/>
          </a:xfrm>
        </p:spPr>
        <p:txBody>
          <a:bodyPr vert="horz" lIns="91440" tIns="45720" rIns="91440" bIns="45720" rtlCol="0">
            <a:normAutofit fontScale="90000"/>
          </a:bodyPr>
          <a:lstStyle/>
          <a:p>
            <a:r>
              <a:rPr lang="en-US" sz="3200" b="1">
                <a:latin typeface="Times New Roman" panose="02020603050405020304" pitchFamily="18" charset="0"/>
                <a:cs typeface="Times New Roman" panose="02020603050405020304" pitchFamily="18" charset="0"/>
              </a:rPr>
              <a:t>Evaluation</a:t>
            </a:r>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D14EF8AE-E7FA-F6CB-738B-7FFCB1466B54}"/>
                  </a:ext>
                </a:extLst>
              </p:cNvPr>
              <p:cNvGraphicFramePr>
                <a:graphicFrameLocks noGrp="1"/>
              </p:cNvGraphicFramePr>
              <p:nvPr>
                <p:ph idx="1"/>
                <p:extLst>
                  <p:ext uri="{D42A27DB-BD31-4B8C-83A1-F6EECF244321}">
                    <p14:modId xmlns:p14="http://schemas.microsoft.com/office/powerpoint/2010/main" val="3787818634"/>
                  </p:ext>
                </p:extLst>
              </p:nvPr>
            </p:nvGraphicFramePr>
            <p:xfrm>
              <a:off x="653041" y="1500292"/>
              <a:ext cx="10885917" cy="3857416"/>
            </p:xfrm>
            <a:graphic>
              <a:graphicData uri="http://schemas.openxmlformats.org/drawingml/2006/table">
                <a:tbl>
                  <a:tblPr firstRow="1" bandRow="1">
                    <a:noFill/>
                    <a:tableStyleId>{6E25E649-3F16-4E02-A733-19D2CDBF48F0}</a:tableStyleId>
                  </a:tblPr>
                  <a:tblGrid>
                    <a:gridCol w="2008473">
                      <a:extLst>
                        <a:ext uri="{9D8B030D-6E8A-4147-A177-3AD203B41FA5}">
                          <a16:colId xmlns:a16="http://schemas.microsoft.com/office/drawing/2014/main" val="290209422"/>
                        </a:ext>
                      </a:extLst>
                    </a:gridCol>
                    <a:gridCol w="2486111">
                      <a:extLst>
                        <a:ext uri="{9D8B030D-6E8A-4147-A177-3AD203B41FA5}">
                          <a16:colId xmlns:a16="http://schemas.microsoft.com/office/drawing/2014/main" val="943438090"/>
                        </a:ext>
                      </a:extLst>
                    </a:gridCol>
                    <a:gridCol w="1838497">
                      <a:extLst>
                        <a:ext uri="{9D8B030D-6E8A-4147-A177-3AD203B41FA5}">
                          <a16:colId xmlns:a16="http://schemas.microsoft.com/office/drawing/2014/main" val="3913012041"/>
                        </a:ext>
                      </a:extLst>
                    </a:gridCol>
                    <a:gridCol w="4552836">
                      <a:extLst>
                        <a:ext uri="{9D8B030D-6E8A-4147-A177-3AD203B41FA5}">
                          <a16:colId xmlns:a16="http://schemas.microsoft.com/office/drawing/2014/main" val="1724095553"/>
                        </a:ext>
                      </a:extLst>
                    </a:gridCol>
                  </a:tblGrid>
                  <a:tr h="489436">
                    <a:tc>
                      <a:txBody>
                        <a:bodyPr/>
                        <a:lstStyle/>
                        <a:p>
                          <a:pPr algn="ctr" fontAlgn="b"/>
                          <a:r>
                            <a:rPr lang="en-US" sz="2000" b="1" u="none" strike="noStrike" cap="all" spc="150">
                              <a:solidFill>
                                <a:schemeClr val="tx1">
                                  <a:lumMod val="75000"/>
                                  <a:lumOff val="25000"/>
                                </a:schemeClr>
                              </a:solidFill>
                              <a:effectLst/>
                              <a:latin typeface="Times New Roman" panose="02020603050405020304" pitchFamily="18" charset="0"/>
                              <a:cs typeface="Times New Roman" panose="02020603050405020304" pitchFamily="18" charset="0"/>
                            </a:rPr>
                            <a:t>Metric</a:t>
                          </a:r>
                          <a:endParaRPr lang="en-US" sz="2000" b="1" i="0" u="none" strike="noStrike" cap="all" spc="15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cap="all" spc="150">
                              <a:solidFill>
                                <a:schemeClr val="tx1">
                                  <a:lumMod val="75000"/>
                                  <a:lumOff val="25000"/>
                                </a:schemeClr>
                              </a:solidFill>
                              <a:effectLst/>
                              <a:latin typeface="Times New Roman" panose="02020603050405020304" pitchFamily="18" charset="0"/>
                              <a:cs typeface="Times New Roman" panose="02020603050405020304" pitchFamily="18" charset="0"/>
                            </a:rPr>
                            <a:t>Formula</a:t>
                          </a:r>
                          <a:endParaRPr lang="en-US" sz="2000" b="1" i="0" u="none" strike="noStrike" cap="all" spc="15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cap="all" spc="150">
                              <a:solidFill>
                                <a:schemeClr val="tx1">
                                  <a:lumMod val="75000"/>
                                  <a:lumOff val="25000"/>
                                </a:schemeClr>
                              </a:solidFill>
                              <a:effectLst/>
                              <a:latin typeface="Times New Roman" panose="02020603050405020304" pitchFamily="18" charset="0"/>
                              <a:cs typeface="Times New Roman" panose="02020603050405020304" pitchFamily="18" charset="0"/>
                            </a:rPr>
                            <a:t>Range</a:t>
                          </a:r>
                          <a:endParaRPr lang="en-US" sz="2000" b="1" i="0" u="none" strike="noStrike" cap="all" spc="15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cap="all" spc="150">
                              <a:solidFill>
                                <a:schemeClr val="tx1">
                                  <a:lumMod val="75000"/>
                                  <a:lumOff val="25000"/>
                                </a:schemeClr>
                              </a:solidFill>
                              <a:effectLst/>
                              <a:latin typeface="Times New Roman" panose="02020603050405020304" pitchFamily="18" charset="0"/>
                              <a:cs typeface="Times New Roman" panose="02020603050405020304" pitchFamily="18" charset="0"/>
                            </a:rPr>
                            <a:t>Interpretation</a:t>
                          </a:r>
                          <a:endParaRPr lang="en-US" sz="2000" b="1" i="0" u="none" strike="noStrike" cap="all" spc="15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3785818"/>
                      </a:ext>
                    </a:extLst>
                  </a:tr>
                  <a:tr h="960894">
                    <a:tc>
                      <a:txBody>
                        <a:bodyPr/>
                        <a:lstStyle/>
                        <a:p>
                          <a:pPr algn="ctr" fontAlgn="b"/>
                          <a:r>
                            <a:rPr lang="en-US" sz="2000" b="1"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rPr>
                            <a:t>Accuracy</a:t>
                          </a:r>
                        </a:p>
                      </a:txBody>
                      <a:tcPr marL="160284" marR="117385" marT="80142" marB="80142" anchor="ctr">
                        <a:lnL w="9525" cap="flat" cmpd="sng" algn="ctr">
                          <a:solidFill>
                            <a:srgbClr val="D8DCDC"/>
                          </a:solidFill>
                          <a:prstDash val="solid"/>
                        </a:lnL>
                        <a:lnR w="9525" cap="flat" cmpd="sng" algn="ctr">
                          <a:solidFill>
                            <a:srgbClr val="D8DC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algn="ctr" fontAlgn="b"/>
                          <a14:m>
                            <m:oMathPara xmlns:m="http://schemas.openxmlformats.org/officeDocument/2006/math">
                              <m:oMathParaPr>
                                <m:jc m:val="centerGroup"/>
                              </m:oMathParaPr>
                              <m:oMath xmlns:m="http://schemas.openxmlformats.org/officeDocument/2006/math">
                                <m:r>
                                  <a:rPr lang="en-US" sz="1600" i="1" smtClean="0">
                                    <a:solidFill>
                                      <a:schemeClr val="tx1">
                                        <a:lumMod val="75000"/>
                                        <a:lumOff val="25000"/>
                                      </a:schemeClr>
                                    </a:solidFill>
                                    <a:latin typeface="Cambria Math" panose="02040503050406030204" pitchFamily="18" charset="0"/>
                                  </a:rPr>
                                  <m:t>𝑥</m:t>
                                </m:r>
                                <m:r>
                                  <a:rPr lang="en-US" sz="1600" i="1" smtClean="0">
                                    <a:solidFill>
                                      <a:schemeClr val="tx1">
                                        <a:lumMod val="75000"/>
                                        <a:lumOff val="25000"/>
                                      </a:schemeClr>
                                    </a:solidFill>
                                    <a:latin typeface="Cambria Math" panose="02040503050406030204" pitchFamily="18" charset="0"/>
                                  </a:rPr>
                                  <m:t>=</m:t>
                                </m:r>
                                <m:f>
                                  <m:fPr>
                                    <m:ctrlPr>
                                      <a:rPr lang="en-US" sz="1600" i="1" smtClean="0">
                                        <a:solidFill>
                                          <a:schemeClr val="tx1">
                                            <a:lumMod val="75000"/>
                                            <a:lumOff val="25000"/>
                                          </a:schemeClr>
                                        </a:solidFill>
                                        <a:latin typeface="Cambria Math" panose="02040503050406030204" pitchFamily="18" charset="0"/>
                                      </a:rPr>
                                    </m:ctrlPr>
                                  </m:fPr>
                                  <m:num>
                                    <m:r>
                                      <a:rPr lang="en-US" sz="1600" b="0" i="1" smtClean="0">
                                        <a:solidFill>
                                          <a:schemeClr val="tx1">
                                            <a:lumMod val="75000"/>
                                            <a:lumOff val="25000"/>
                                          </a:schemeClr>
                                        </a:solidFill>
                                        <a:latin typeface="Cambria Math" panose="02040503050406030204" pitchFamily="18" charset="0"/>
                                      </a:rPr>
                                      <m:t>𝑇𝑃</m:t>
                                    </m:r>
                                    <m:r>
                                      <a:rPr lang="en-US" sz="1600" b="0" i="1" smtClean="0">
                                        <a:solidFill>
                                          <a:schemeClr val="tx1">
                                            <a:lumMod val="75000"/>
                                            <a:lumOff val="25000"/>
                                          </a:schemeClr>
                                        </a:solidFill>
                                        <a:latin typeface="Cambria Math" panose="02040503050406030204" pitchFamily="18" charset="0"/>
                                      </a:rPr>
                                      <m:t>+</m:t>
                                    </m:r>
                                    <m:r>
                                      <a:rPr lang="en-US" sz="1600" b="0" i="1" smtClean="0">
                                        <a:solidFill>
                                          <a:schemeClr val="tx1">
                                            <a:lumMod val="75000"/>
                                            <a:lumOff val="25000"/>
                                          </a:schemeClr>
                                        </a:solidFill>
                                        <a:latin typeface="Cambria Math" panose="02040503050406030204" pitchFamily="18" charset="0"/>
                                      </a:rPr>
                                      <m:t>𝑇𝑁</m:t>
                                    </m:r>
                                  </m:num>
                                  <m:den>
                                    <m:r>
                                      <a:rPr lang="en-US" sz="1600" b="0" i="1" smtClean="0">
                                        <a:solidFill>
                                          <a:schemeClr val="tx1">
                                            <a:lumMod val="75000"/>
                                            <a:lumOff val="25000"/>
                                          </a:schemeClr>
                                        </a:solidFill>
                                        <a:latin typeface="Cambria Math" panose="02040503050406030204" pitchFamily="18" charset="0"/>
                                      </a:rPr>
                                      <m:t>𝑇𝑃</m:t>
                                    </m:r>
                                    <m:r>
                                      <a:rPr lang="en-US" sz="1600" b="0" i="1" smtClean="0">
                                        <a:solidFill>
                                          <a:schemeClr val="tx1">
                                            <a:lumMod val="75000"/>
                                            <a:lumOff val="25000"/>
                                          </a:schemeClr>
                                        </a:solidFill>
                                        <a:latin typeface="Cambria Math" panose="02040503050406030204" pitchFamily="18" charset="0"/>
                                      </a:rPr>
                                      <m:t>+</m:t>
                                    </m:r>
                                    <m:r>
                                      <a:rPr lang="en-US" sz="1600" b="0" i="1" smtClean="0">
                                        <a:solidFill>
                                          <a:schemeClr val="tx1">
                                            <a:lumMod val="75000"/>
                                            <a:lumOff val="25000"/>
                                          </a:schemeClr>
                                        </a:solidFill>
                                        <a:latin typeface="Cambria Math" panose="02040503050406030204" pitchFamily="18" charset="0"/>
                                      </a:rPr>
                                      <m:t>𝑇𝑁</m:t>
                                    </m:r>
                                    <m:r>
                                      <a:rPr lang="en-US" sz="1600" b="0" i="1" smtClean="0">
                                        <a:solidFill>
                                          <a:schemeClr val="tx1">
                                            <a:lumMod val="75000"/>
                                            <a:lumOff val="25000"/>
                                          </a:schemeClr>
                                        </a:solidFill>
                                        <a:latin typeface="Cambria Math" panose="02040503050406030204" pitchFamily="18" charset="0"/>
                                      </a:rPr>
                                      <m:t>+</m:t>
                                    </m:r>
                                    <m:r>
                                      <a:rPr lang="en-US" sz="1600" b="0" i="1" smtClean="0">
                                        <a:solidFill>
                                          <a:schemeClr val="tx1">
                                            <a:lumMod val="75000"/>
                                            <a:lumOff val="25000"/>
                                          </a:schemeClr>
                                        </a:solidFill>
                                        <a:latin typeface="Cambria Math" panose="02040503050406030204" pitchFamily="18" charset="0"/>
                                      </a:rPr>
                                      <m:t>𝐹𝑃</m:t>
                                    </m:r>
                                    <m:r>
                                      <a:rPr lang="en-US" sz="1600" b="0" i="1" smtClean="0">
                                        <a:solidFill>
                                          <a:schemeClr val="tx1">
                                            <a:lumMod val="75000"/>
                                            <a:lumOff val="25000"/>
                                          </a:schemeClr>
                                        </a:solidFill>
                                        <a:latin typeface="Cambria Math" panose="02040503050406030204" pitchFamily="18" charset="0"/>
                                      </a:rPr>
                                      <m:t>+</m:t>
                                    </m:r>
                                    <m:r>
                                      <a:rPr lang="en-US" sz="1600" b="0" i="1" smtClean="0">
                                        <a:solidFill>
                                          <a:schemeClr val="tx1">
                                            <a:lumMod val="75000"/>
                                            <a:lumOff val="25000"/>
                                          </a:schemeClr>
                                        </a:solidFill>
                                        <a:latin typeface="Cambria Math" panose="02040503050406030204" pitchFamily="18" charset="0"/>
                                      </a:rPr>
                                      <m:t>𝐹𝑁</m:t>
                                    </m:r>
                                  </m:den>
                                </m:f>
                                <m:r>
                                  <m:rPr>
                                    <m:nor/>
                                  </m:rPr>
                                  <a:rPr lang="en-US" sz="1600" smtClean="0">
                                    <a:solidFill>
                                      <a:schemeClr val="tx1">
                                        <a:lumMod val="75000"/>
                                        <a:lumOff val="25000"/>
                                      </a:schemeClr>
                                    </a:solidFill>
                                    <a:latin typeface="Times New Roman" panose="02020603050405020304" pitchFamily="18" charset="0"/>
                                    <a:cs typeface="Times New Roman" panose="02020603050405020304" pitchFamily="18" charset="0"/>
                                  </a:rPr>
                                  <m:t>​</m:t>
                                </m:r>
                              </m:oMath>
                            </m:oMathPara>
                          </a14:m>
                          <a:endParaRPr lang="en-US" sz="1600" b="0"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9525" cap="flat" cmpd="sng" algn="ctr">
                          <a:solidFill>
                            <a:srgbClr val="D8DCDC"/>
                          </a:solidFill>
                          <a:prstDash val="solid"/>
                        </a:lnL>
                        <a:lnR w="9525" cap="flat" cmpd="sng" algn="ctr">
                          <a:solidFill>
                            <a:srgbClr val="D8DC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algn="ctr" fontAlgn="b"/>
                          <a:r>
                            <a:rPr lang="en-US" sz="160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rPr>
                            <a:t>[0,1]</a:t>
                          </a:r>
                          <a:endParaRPr lang="en-US" sz="1600" b="0"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9525" cap="flat" cmpd="sng" algn="ctr">
                          <a:solidFill>
                            <a:srgbClr val="D8DCDC"/>
                          </a:solidFill>
                          <a:prstDash val="solid"/>
                        </a:lnL>
                        <a:lnR w="9525" cap="flat" cmpd="sng" algn="ctr">
                          <a:solidFill>
                            <a:srgbClr val="D8DC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600">
                              <a:solidFill>
                                <a:schemeClr val="tx1">
                                  <a:lumMod val="75000"/>
                                  <a:lumOff val="25000"/>
                                </a:schemeClr>
                              </a:solidFill>
                              <a:latin typeface="Times New Roman" panose="02020603050405020304" pitchFamily="18" charset="0"/>
                              <a:cs typeface="Times New Roman" panose="02020603050405020304" pitchFamily="18" charset="0"/>
                            </a:rPr>
                            <a:t>Measures the proportion of correctly predicted instances (both positive and negative) out of the total instances.</a:t>
                          </a:r>
                          <a:endParaRPr lang="en-US" sz="1600" b="0"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9525" cap="flat" cmpd="sng" algn="ctr">
                          <a:solidFill>
                            <a:srgbClr val="D8DCDC"/>
                          </a:solidFill>
                          <a:prstDash val="solid"/>
                        </a:lnL>
                        <a:lnR w="9525" cap="flat" cmpd="sng" algn="ctr">
                          <a:solidFill>
                            <a:srgbClr val="D8DC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799657620"/>
                      </a:ext>
                    </a:extLst>
                  </a:tr>
                  <a:tr h="1203543">
                    <a:tc>
                      <a:txBody>
                        <a:bodyPr/>
                        <a:lstStyle/>
                        <a:p>
                          <a:pPr algn="ctr" fontAlgn="b"/>
                          <a:r>
                            <a:rPr lang="en-US" sz="2000" b="1"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rPr>
                            <a:t>Sensitivity</a:t>
                          </a:r>
                        </a:p>
                      </a:txBody>
                      <a:tcPr marL="160284" marR="117385" marT="80142" marB="80142" anchor="ctr">
                        <a:lnL w="9525" cap="flat" cmpd="sng" algn="ctr">
                          <a:solidFill>
                            <a:srgbClr val="D8DEDC"/>
                          </a:solidFill>
                          <a:prstDash val="solid"/>
                        </a:lnL>
                        <a:lnR w="9525" cap="flat" cmpd="sng" algn="ctr">
                          <a:solidFill>
                            <a:srgbClr val="D8DE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solidFill>
                                      <a:schemeClr val="tx1">
                                        <a:lumMod val="75000"/>
                                        <a:lumOff val="25000"/>
                                      </a:schemeClr>
                                    </a:solidFill>
                                    <a:latin typeface="Cambria Math" panose="02040503050406030204" pitchFamily="18" charset="0"/>
                                  </a:rPr>
                                  <m:t>𝑥</m:t>
                                </m:r>
                                <m:r>
                                  <a:rPr lang="en-US" sz="1600" i="1" smtClean="0">
                                    <a:solidFill>
                                      <a:schemeClr val="tx1">
                                        <a:lumMod val="75000"/>
                                        <a:lumOff val="25000"/>
                                      </a:schemeClr>
                                    </a:solidFill>
                                    <a:latin typeface="Cambria Math" panose="02040503050406030204" pitchFamily="18" charset="0"/>
                                  </a:rPr>
                                  <m:t>=</m:t>
                                </m:r>
                                <m:f>
                                  <m:fPr>
                                    <m:ctrlPr>
                                      <a:rPr lang="en-US" sz="1600" i="1" smtClean="0">
                                        <a:solidFill>
                                          <a:schemeClr val="tx1">
                                            <a:lumMod val="75000"/>
                                            <a:lumOff val="25000"/>
                                          </a:schemeClr>
                                        </a:solidFill>
                                        <a:latin typeface="Cambria Math" panose="02040503050406030204" pitchFamily="18" charset="0"/>
                                      </a:rPr>
                                    </m:ctrlPr>
                                  </m:fPr>
                                  <m:num>
                                    <m:r>
                                      <a:rPr lang="en-US" sz="1600" b="0" i="1" smtClean="0">
                                        <a:solidFill>
                                          <a:schemeClr val="tx1">
                                            <a:lumMod val="75000"/>
                                            <a:lumOff val="25000"/>
                                          </a:schemeClr>
                                        </a:solidFill>
                                        <a:latin typeface="Cambria Math" panose="02040503050406030204" pitchFamily="18" charset="0"/>
                                      </a:rPr>
                                      <m:t>𝑇𝑃</m:t>
                                    </m:r>
                                  </m:num>
                                  <m:den>
                                    <m:r>
                                      <a:rPr lang="en-US" sz="1600" b="0" i="1" smtClean="0">
                                        <a:solidFill>
                                          <a:schemeClr val="tx1">
                                            <a:lumMod val="75000"/>
                                            <a:lumOff val="25000"/>
                                          </a:schemeClr>
                                        </a:solidFill>
                                        <a:latin typeface="Cambria Math" panose="02040503050406030204" pitchFamily="18" charset="0"/>
                                      </a:rPr>
                                      <m:t>𝑇𝑃</m:t>
                                    </m:r>
                                    <m:r>
                                      <a:rPr lang="en-US" sz="1600" b="0" i="1" smtClean="0">
                                        <a:solidFill>
                                          <a:schemeClr val="tx1">
                                            <a:lumMod val="75000"/>
                                            <a:lumOff val="25000"/>
                                          </a:schemeClr>
                                        </a:solidFill>
                                        <a:latin typeface="Cambria Math" panose="02040503050406030204" pitchFamily="18" charset="0"/>
                                      </a:rPr>
                                      <m:t>+ </m:t>
                                    </m:r>
                                    <m:r>
                                      <a:rPr lang="en-US" sz="1600" b="0" i="1" smtClean="0">
                                        <a:solidFill>
                                          <a:schemeClr val="tx1">
                                            <a:lumMod val="75000"/>
                                            <a:lumOff val="25000"/>
                                          </a:schemeClr>
                                        </a:solidFill>
                                        <a:latin typeface="Cambria Math" panose="02040503050406030204" pitchFamily="18" charset="0"/>
                                      </a:rPr>
                                      <m:t>𝐹𝑁</m:t>
                                    </m:r>
                                  </m:den>
                                </m:f>
                                <m:r>
                                  <m:rPr>
                                    <m:nor/>
                                  </m:rPr>
                                  <a:rPr lang="en-US" sz="1600" smtClean="0">
                                    <a:solidFill>
                                      <a:schemeClr val="tx1">
                                        <a:lumMod val="75000"/>
                                        <a:lumOff val="25000"/>
                                      </a:schemeClr>
                                    </a:solidFill>
                                    <a:latin typeface="Times New Roman" panose="02020603050405020304" pitchFamily="18" charset="0"/>
                                    <a:cs typeface="Times New Roman" panose="02020603050405020304" pitchFamily="18" charset="0"/>
                                  </a:rPr>
                                  <m:t>​</m:t>
                                </m:r>
                              </m:oMath>
                            </m:oMathPara>
                          </a14:m>
                          <a:endParaRPr lang="en-US" sz="1600" b="0"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0"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algn="ctr" fontAlgn="b"/>
                          <a:endParaRPr lang="en-US" sz="1600" b="0"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9525" cap="flat" cmpd="sng" algn="ctr">
                          <a:solidFill>
                            <a:srgbClr val="D8DEDC"/>
                          </a:solidFill>
                          <a:prstDash val="solid"/>
                        </a:lnL>
                        <a:lnR w="9525" cap="flat" cmpd="sng" algn="ctr">
                          <a:solidFill>
                            <a:srgbClr val="D8DE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60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rPr>
                            <a:t>[0,1]</a:t>
                          </a:r>
                          <a:endParaRPr lang="en-US" sz="1600" b="0"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9525" cap="flat" cmpd="sng" algn="ctr">
                          <a:solidFill>
                            <a:srgbClr val="D8DEDC"/>
                          </a:solidFill>
                          <a:prstDash val="solid"/>
                        </a:lnL>
                        <a:lnR w="9525" cap="flat" cmpd="sng" algn="ctr">
                          <a:solidFill>
                            <a:srgbClr val="D8DE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ctr"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tx1">
                                  <a:lumMod val="75000"/>
                                  <a:lumOff val="25000"/>
                                </a:schemeClr>
                              </a:solidFill>
                              <a:latin typeface="Times New Roman" panose="02020603050405020304" pitchFamily="18" charset="0"/>
                              <a:cs typeface="Times New Roman" panose="02020603050405020304" pitchFamily="18" charset="0"/>
                            </a:rPr>
                            <a:t>Evaluates the model’s ability to identify positive instances.</a:t>
                          </a:r>
                        </a:p>
                        <a:p>
                          <a:pPr marL="171450" marR="0" lvl="0" indent="-171450" algn="ctr"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tx1">
                                  <a:lumMod val="75000"/>
                                  <a:lumOff val="25000"/>
                                </a:schemeClr>
                              </a:solidFill>
                              <a:latin typeface="Times New Roman" panose="02020603050405020304" pitchFamily="18" charset="0"/>
                              <a:cs typeface="Times New Roman" panose="02020603050405020304" pitchFamily="18" charset="0"/>
                            </a:rPr>
                            <a:t>Higher sensitivity indicates better detection of true positives.</a:t>
                          </a:r>
                          <a:endParaRPr lang="en-US" sz="1600" b="0" i="0" u="none" strike="noStrike" cap="none" spc="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9525" cap="flat" cmpd="sng" algn="ctr">
                          <a:solidFill>
                            <a:srgbClr val="D8DEDC"/>
                          </a:solidFill>
                          <a:prstDash val="solid"/>
                        </a:lnL>
                        <a:lnR w="9525" cap="flat" cmpd="sng" algn="ctr">
                          <a:solidFill>
                            <a:srgbClr val="D8DE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6964676"/>
                      </a:ext>
                    </a:extLst>
                  </a:tr>
                  <a:tr h="1203543">
                    <a:tc>
                      <a:txBody>
                        <a:bodyPr/>
                        <a:lstStyle/>
                        <a:p>
                          <a:pPr algn="ctr" fontAlgn="b"/>
                          <a:r>
                            <a:rPr lang="en-US" sz="2000" b="1"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rPr>
                            <a:t>Specificity</a:t>
                          </a:r>
                        </a:p>
                      </a:txBody>
                      <a:tcPr marL="160284" marR="117385" marT="80142" marB="80142" anchor="ctr">
                        <a:lnL w="9525" cap="flat" cmpd="sng" algn="ctr">
                          <a:solidFill>
                            <a:srgbClr val="D8DCDC"/>
                          </a:solidFill>
                          <a:prstDash val="solid"/>
                        </a:lnL>
                        <a:lnR w="9525" cap="flat" cmpd="sng" algn="ctr">
                          <a:solidFill>
                            <a:srgbClr val="D8DC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solidFill>
                                      <a:schemeClr val="tx1">
                                        <a:lumMod val="75000"/>
                                        <a:lumOff val="25000"/>
                                      </a:schemeClr>
                                    </a:solidFill>
                                    <a:latin typeface="Cambria Math" panose="02040503050406030204" pitchFamily="18" charset="0"/>
                                  </a:rPr>
                                  <m:t>𝑥</m:t>
                                </m:r>
                                <m:r>
                                  <a:rPr lang="en-US" sz="1600" i="1" smtClean="0">
                                    <a:solidFill>
                                      <a:schemeClr val="tx1">
                                        <a:lumMod val="75000"/>
                                        <a:lumOff val="25000"/>
                                      </a:schemeClr>
                                    </a:solidFill>
                                    <a:latin typeface="Cambria Math" panose="02040503050406030204" pitchFamily="18" charset="0"/>
                                  </a:rPr>
                                  <m:t>=</m:t>
                                </m:r>
                                <m:f>
                                  <m:fPr>
                                    <m:ctrlPr>
                                      <a:rPr lang="en-US" sz="1600" i="1" smtClean="0">
                                        <a:solidFill>
                                          <a:schemeClr val="tx1">
                                            <a:lumMod val="75000"/>
                                            <a:lumOff val="25000"/>
                                          </a:schemeClr>
                                        </a:solidFill>
                                        <a:latin typeface="Cambria Math" panose="02040503050406030204" pitchFamily="18" charset="0"/>
                                      </a:rPr>
                                    </m:ctrlPr>
                                  </m:fPr>
                                  <m:num>
                                    <m:r>
                                      <a:rPr lang="en-US" sz="1600" b="0" i="1" smtClean="0">
                                        <a:solidFill>
                                          <a:schemeClr val="tx1">
                                            <a:lumMod val="75000"/>
                                            <a:lumOff val="25000"/>
                                          </a:schemeClr>
                                        </a:solidFill>
                                        <a:latin typeface="Cambria Math" panose="02040503050406030204" pitchFamily="18" charset="0"/>
                                      </a:rPr>
                                      <m:t>𝑇𝑁</m:t>
                                    </m:r>
                                  </m:num>
                                  <m:den>
                                    <m:r>
                                      <a:rPr lang="en-US" sz="1600" b="0" i="1" smtClean="0">
                                        <a:solidFill>
                                          <a:schemeClr val="tx1">
                                            <a:lumMod val="75000"/>
                                            <a:lumOff val="25000"/>
                                          </a:schemeClr>
                                        </a:solidFill>
                                        <a:latin typeface="Cambria Math" panose="02040503050406030204" pitchFamily="18" charset="0"/>
                                      </a:rPr>
                                      <m:t>𝑇𝑁</m:t>
                                    </m:r>
                                    <m:r>
                                      <a:rPr lang="en-US" sz="1600" b="0" i="1" smtClean="0">
                                        <a:solidFill>
                                          <a:schemeClr val="tx1">
                                            <a:lumMod val="75000"/>
                                            <a:lumOff val="25000"/>
                                          </a:schemeClr>
                                        </a:solidFill>
                                        <a:latin typeface="Cambria Math" panose="02040503050406030204" pitchFamily="18" charset="0"/>
                                      </a:rPr>
                                      <m:t>+ </m:t>
                                    </m:r>
                                    <m:r>
                                      <a:rPr lang="en-US" sz="1600" b="0" i="1" smtClean="0">
                                        <a:solidFill>
                                          <a:schemeClr val="tx1">
                                            <a:lumMod val="75000"/>
                                            <a:lumOff val="25000"/>
                                          </a:schemeClr>
                                        </a:solidFill>
                                        <a:latin typeface="Cambria Math" panose="02040503050406030204" pitchFamily="18" charset="0"/>
                                      </a:rPr>
                                      <m:t>𝐹𝑃</m:t>
                                    </m:r>
                                  </m:den>
                                </m:f>
                                <m:r>
                                  <m:rPr>
                                    <m:nor/>
                                  </m:rPr>
                                  <a:rPr lang="en-US" sz="1600" smtClean="0">
                                    <a:solidFill>
                                      <a:schemeClr val="tx1">
                                        <a:lumMod val="75000"/>
                                        <a:lumOff val="25000"/>
                                      </a:schemeClr>
                                    </a:solidFill>
                                    <a:latin typeface="Times New Roman" panose="02020603050405020304" pitchFamily="18" charset="0"/>
                                    <a:cs typeface="Times New Roman" panose="02020603050405020304" pitchFamily="18" charset="0"/>
                                  </a:rPr>
                                  <m:t>​</m:t>
                                </m:r>
                              </m:oMath>
                            </m:oMathPara>
                          </a14:m>
                          <a:endParaRPr lang="en-US" sz="1600" b="0"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algn="ctr" fontAlgn="b"/>
                          <a:endParaRPr lang="en-US" sz="1600" b="0"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9525" cap="flat" cmpd="sng" algn="ctr">
                          <a:solidFill>
                            <a:srgbClr val="D8DCDC"/>
                          </a:solidFill>
                          <a:prstDash val="solid"/>
                        </a:lnL>
                        <a:lnR w="9525" cap="flat" cmpd="sng" algn="ctr">
                          <a:solidFill>
                            <a:srgbClr val="D8DC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rPr>
                            <a:t>[0,1]</a:t>
                          </a:r>
                          <a:endParaRPr lang="en-US" sz="1600" b="0"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algn="ctr" fontAlgn="b"/>
                          <a:endParaRPr lang="en-US" sz="1600" b="0"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9525" cap="flat" cmpd="sng" algn="ctr">
                          <a:solidFill>
                            <a:srgbClr val="D8DCDC"/>
                          </a:solidFill>
                          <a:prstDash val="solid"/>
                        </a:lnL>
                        <a:lnR w="9525" cap="flat" cmpd="sng" algn="ctr">
                          <a:solidFill>
                            <a:srgbClr val="D8DC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171450" marR="0" lvl="0" indent="-171450" algn="ctr"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tx1">
                                  <a:lumMod val="75000"/>
                                  <a:lumOff val="25000"/>
                                </a:schemeClr>
                              </a:solidFill>
                              <a:latin typeface="Times New Roman" panose="02020603050405020304" pitchFamily="18" charset="0"/>
                              <a:cs typeface="Times New Roman" panose="02020603050405020304" pitchFamily="18" charset="0"/>
                            </a:rPr>
                            <a:t>Measures the ability of the model to correctly identify negative instances.</a:t>
                          </a:r>
                        </a:p>
                        <a:p>
                          <a:pPr marL="171450" marR="0" lvl="0" indent="-171450" algn="ctr"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tx1">
                                  <a:lumMod val="75000"/>
                                  <a:lumOff val="25000"/>
                                </a:schemeClr>
                              </a:solidFill>
                              <a:latin typeface="Times New Roman" panose="02020603050405020304" pitchFamily="18" charset="0"/>
                              <a:cs typeface="Times New Roman" panose="02020603050405020304" pitchFamily="18" charset="0"/>
                            </a:rPr>
                            <a:t>Higher specificity indicates better detection of true negatives.</a:t>
                          </a:r>
                          <a:endParaRPr lang="en-US" sz="1600" b="0" i="0" u="none" strike="noStrike" cap="none" spc="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9525" cap="flat" cmpd="sng" algn="ctr">
                          <a:solidFill>
                            <a:srgbClr val="D8DCDC"/>
                          </a:solidFill>
                          <a:prstDash val="solid"/>
                        </a:lnL>
                        <a:lnR w="9525" cap="flat" cmpd="sng" algn="ctr">
                          <a:solidFill>
                            <a:srgbClr val="D8DC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2484597806"/>
                      </a:ext>
                    </a:extLst>
                  </a:tr>
                </a:tbl>
              </a:graphicData>
            </a:graphic>
          </p:graphicFrame>
        </mc:Choice>
        <mc:Fallback xmlns="">
          <p:graphicFrame>
            <p:nvGraphicFramePr>
              <p:cNvPr id="6" name="Content Placeholder 5">
                <a:extLst>
                  <a:ext uri="{FF2B5EF4-FFF2-40B4-BE49-F238E27FC236}">
                    <a16:creationId xmlns:a16="http://schemas.microsoft.com/office/drawing/2014/main" id="{D14EF8AE-E7FA-F6CB-738B-7FFCB1466B54}"/>
                  </a:ext>
                </a:extLst>
              </p:cNvPr>
              <p:cNvGraphicFramePr>
                <a:graphicFrameLocks noGrp="1"/>
              </p:cNvGraphicFramePr>
              <p:nvPr>
                <p:ph idx="1"/>
                <p:extLst>
                  <p:ext uri="{D42A27DB-BD31-4B8C-83A1-F6EECF244321}">
                    <p14:modId xmlns:p14="http://schemas.microsoft.com/office/powerpoint/2010/main" val="3787818634"/>
                  </p:ext>
                </p:extLst>
              </p:nvPr>
            </p:nvGraphicFramePr>
            <p:xfrm>
              <a:off x="653041" y="1500292"/>
              <a:ext cx="10885917" cy="3857416"/>
            </p:xfrm>
            <a:graphic>
              <a:graphicData uri="http://schemas.openxmlformats.org/drawingml/2006/table">
                <a:tbl>
                  <a:tblPr firstRow="1" bandRow="1">
                    <a:noFill/>
                    <a:tableStyleId>{6E25E649-3F16-4E02-A733-19D2CDBF48F0}</a:tableStyleId>
                  </a:tblPr>
                  <a:tblGrid>
                    <a:gridCol w="2008473">
                      <a:extLst>
                        <a:ext uri="{9D8B030D-6E8A-4147-A177-3AD203B41FA5}">
                          <a16:colId xmlns:a16="http://schemas.microsoft.com/office/drawing/2014/main" val="290209422"/>
                        </a:ext>
                      </a:extLst>
                    </a:gridCol>
                    <a:gridCol w="2486111">
                      <a:extLst>
                        <a:ext uri="{9D8B030D-6E8A-4147-A177-3AD203B41FA5}">
                          <a16:colId xmlns:a16="http://schemas.microsoft.com/office/drawing/2014/main" val="943438090"/>
                        </a:ext>
                      </a:extLst>
                    </a:gridCol>
                    <a:gridCol w="1838497">
                      <a:extLst>
                        <a:ext uri="{9D8B030D-6E8A-4147-A177-3AD203B41FA5}">
                          <a16:colId xmlns:a16="http://schemas.microsoft.com/office/drawing/2014/main" val="3913012041"/>
                        </a:ext>
                      </a:extLst>
                    </a:gridCol>
                    <a:gridCol w="4552836">
                      <a:extLst>
                        <a:ext uri="{9D8B030D-6E8A-4147-A177-3AD203B41FA5}">
                          <a16:colId xmlns:a16="http://schemas.microsoft.com/office/drawing/2014/main" val="1724095553"/>
                        </a:ext>
                      </a:extLst>
                    </a:gridCol>
                  </a:tblGrid>
                  <a:tr h="489436">
                    <a:tc>
                      <a:txBody>
                        <a:bodyPr/>
                        <a:lstStyle/>
                        <a:p>
                          <a:pPr algn="ctr" fontAlgn="b"/>
                          <a:r>
                            <a:rPr lang="en-US" sz="2000" b="1" u="none" strike="noStrike" cap="all" spc="150">
                              <a:solidFill>
                                <a:schemeClr val="tx1">
                                  <a:lumMod val="75000"/>
                                  <a:lumOff val="25000"/>
                                </a:schemeClr>
                              </a:solidFill>
                              <a:effectLst/>
                              <a:latin typeface="Times New Roman" panose="02020603050405020304" pitchFamily="18" charset="0"/>
                              <a:cs typeface="Times New Roman" panose="02020603050405020304" pitchFamily="18" charset="0"/>
                            </a:rPr>
                            <a:t>Metric</a:t>
                          </a:r>
                          <a:endParaRPr lang="en-US" sz="2000" b="1" i="0" u="none" strike="noStrike" cap="all" spc="15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cap="all" spc="150">
                              <a:solidFill>
                                <a:schemeClr val="tx1">
                                  <a:lumMod val="75000"/>
                                  <a:lumOff val="25000"/>
                                </a:schemeClr>
                              </a:solidFill>
                              <a:effectLst/>
                              <a:latin typeface="Times New Roman" panose="02020603050405020304" pitchFamily="18" charset="0"/>
                              <a:cs typeface="Times New Roman" panose="02020603050405020304" pitchFamily="18" charset="0"/>
                            </a:rPr>
                            <a:t>Formula</a:t>
                          </a:r>
                          <a:endParaRPr lang="en-US" sz="2000" b="1" i="0" u="none" strike="noStrike" cap="all" spc="15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cap="all" spc="150">
                              <a:solidFill>
                                <a:schemeClr val="tx1">
                                  <a:lumMod val="75000"/>
                                  <a:lumOff val="25000"/>
                                </a:schemeClr>
                              </a:solidFill>
                              <a:effectLst/>
                              <a:latin typeface="Times New Roman" panose="02020603050405020304" pitchFamily="18" charset="0"/>
                              <a:cs typeface="Times New Roman" panose="02020603050405020304" pitchFamily="18" charset="0"/>
                            </a:rPr>
                            <a:t>Range</a:t>
                          </a:r>
                          <a:endParaRPr lang="en-US" sz="2000" b="1" i="0" u="none" strike="noStrike" cap="all" spc="15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u="none" strike="noStrike" cap="all" spc="150">
                              <a:solidFill>
                                <a:schemeClr val="tx1">
                                  <a:lumMod val="75000"/>
                                  <a:lumOff val="25000"/>
                                </a:schemeClr>
                              </a:solidFill>
                              <a:effectLst/>
                              <a:latin typeface="Times New Roman" panose="02020603050405020304" pitchFamily="18" charset="0"/>
                              <a:cs typeface="Times New Roman" panose="02020603050405020304" pitchFamily="18" charset="0"/>
                            </a:rPr>
                            <a:t>Interpretation</a:t>
                          </a:r>
                          <a:endParaRPr lang="en-US" sz="2000" b="1" i="0" u="none" strike="noStrike" cap="all" spc="15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3785818"/>
                      </a:ext>
                    </a:extLst>
                  </a:tr>
                  <a:tr h="960894">
                    <a:tc>
                      <a:txBody>
                        <a:bodyPr/>
                        <a:lstStyle/>
                        <a:p>
                          <a:pPr algn="ctr" fontAlgn="b"/>
                          <a:r>
                            <a:rPr lang="en-US" sz="2000" b="1"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rPr>
                            <a:t>Accuracy</a:t>
                          </a:r>
                        </a:p>
                      </a:txBody>
                      <a:tcPr marL="160284" marR="117385" marT="80142" marB="80142" anchor="ctr">
                        <a:lnL w="9525" cap="flat" cmpd="sng" algn="ctr">
                          <a:solidFill>
                            <a:srgbClr val="D8DCDC"/>
                          </a:solidFill>
                          <a:prstDash val="solid"/>
                        </a:lnL>
                        <a:lnR w="9525" cap="flat" cmpd="sng" algn="ctr">
                          <a:solidFill>
                            <a:srgbClr val="D8DC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endParaRPr lang="en-US"/>
                        </a:p>
                      </a:txBody>
                      <a:tcPr marL="160284" marR="117385" marT="80142" marB="80142" anchor="ctr">
                        <a:lnL w="9525" cap="flat" cmpd="sng" algn="ctr">
                          <a:solidFill>
                            <a:srgbClr val="D8DCDC"/>
                          </a:solidFill>
                          <a:prstDash val="solid"/>
                        </a:lnL>
                        <a:lnR w="9525" cap="flat" cmpd="sng" algn="ctr">
                          <a:solidFill>
                            <a:srgbClr val="D8DC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1327" t="-51266" r="-258231" b="-251266"/>
                          </a:stretch>
                        </a:blipFill>
                      </a:tcPr>
                    </a:tc>
                    <a:tc>
                      <a:txBody>
                        <a:bodyPr/>
                        <a:lstStyle/>
                        <a:p>
                          <a:pPr algn="ctr" fontAlgn="b"/>
                          <a:r>
                            <a:rPr lang="en-US" sz="160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rPr>
                            <a:t>[0,1]</a:t>
                          </a:r>
                          <a:endParaRPr lang="en-US" sz="1600" b="0"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9525" cap="flat" cmpd="sng" algn="ctr">
                          <a:solidFill>
                            <a:srgbClr val="D8DCDC"/>
                          </a:solidFill>
                          <a:prstDash val="solid"/>
                        </a:lnL>
                        <a:lnR w="9525" cap="flat" cmpd="sng" algn="ctr">
                          <a:solidFill>
                            <a:srgbClr val="D8DC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600">
                              <a:solidFill>
                                <a:schemeClr val="tx1">
                                  <a:lumMod val="75000"/>
                                  <a:lumOff val="25000"/>
                                </a:schemeClr>
                              </a:solidFill>
                              <a:latin typeface="Times New Roman" panose="02020603050405020304" pitchFamily="18" charset="0"/>
                              <a:cs typeface="Times New Roman" panose="02020603050405020304" pitchFamily="18" charset="0"/>
                            </a:rPr>
                            <a:t>Measures the proportion of correctly predicted instances (both positive and negative) out of the total instances.</a:t>
                          </a:r>
                          <a:endParaRPr lang="en-US" sz="1600" b="0"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9525" cap="flat" cmpd="sng" algn="ctr">
                          <a:solidFill>
                            <a:srgbClr val="D8DCDC"/>
                          </a:solidFill>
                          <a:prstDash val="solid"/>
                        </a:lnL>
                        <a:lnR w="9525" cap="flat" cmpd="sng" algn="ctr">
                          <a:solidFill>
                            <a:srgbClr val="D8DC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799657620"/>
                      </a:ext>
                    </a:extLst>
                  </a:tr>
                  <a:tr h="1203543">
                    <a:tc>
                      <a:txBody>
                        <a:bodyPr/>
                        <a:lstStyle/>
                        <a:p>
                          <a:pPr algn="ctr" fontAlgn="b"/>
                          <a:r>
                            <a:rPr lang="en-US" sz="2000" b="1"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rPr>
                            <a:t>Sensitivity</a:t>
                          </a:r>
                        </a:p>
                      </a:txBody>
                      <a:tcPr marL="160284" marR="117385" marT="80142" marB="80142" anchor="ctr">
                        <a:lnL w="9525" cap="flat" cmpd="sng" algn="ctr">
                          <a:solidFill>
                            <a:srgbClr val="D8DEDC"/>
                          </a:solidFill>
                          <a:prstDash val="solid"/>
                        </a:lnL>
                        <a:lnR w="9525" cap="flat" cmpd="sng" algn="ctr">
                          <a:solidFill>
                            <a:srgbClr val="D8DE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marL="160284" marR="117385" marT="80142" marB="80142" anchor="ctr">
                        <a:lnL w="9525" cap="flat" cmpd="sng" algn="ctr">
                          <a:solidFill>
                            <a:srgbClr val="D8DEDC"/>
                          </a:solidFill>
                          <a:prstDash val="solid"/>
                        </a:lnL>
                        <a:lnR w="9525" cap="flat" cmpd="sng" algn="ctr">
                          <a:solidFill>
                            <a:srgbClr val="D8DE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1327" t="-121320" r="-258231" b="-101523"/>
                          </a:stretch>
                        </a:blipFill>
                      </a:tcPr>
                    </a:tc>
                    <a:tc>
                      <a:txBody>
                        <a:bodyPr/>
                        <a:lstStyle/>
                        <a:p>
                          <a:pPr algn="ctr" fontAlgn="b"/>
                          <a:r>
                            <a:rPr lang="en-US" sz="160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rPr>
                            <a:t>[0,1]</a:t>
                          </a:r>
                          <a:endParaRPr lang="en-US" sz="1600" b="0"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9525" cap="flat" cmpd="sng" algn="ctr">
                          <a:solidFill>
                            <a:srgbClr val="D8DEDC"/>
                          </a:solidFill>
                          <a:prstDash val="solid"/>
                        </a:lnL>
                        <a:lnR w="9525" cap="flat" cmpd="sng" algn="ctr">
                          <a:solidFill>
                            <a:srgbClr val="D8DE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ctr"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lumMod val="75000"/>
                                  <a:lumOff val="25000"/>
                                </a:schemeClr>
                              </a:solidFill>
                              <a:latin typeface="Times New Roman" panose="02020603050405020304" pitchFamily="18" charset="0"/>
                              <a:cs typeface="Times New Roman" panose="02020603050405020304" pitchFamily="18" charset="0"/>
                            </a:rPr>
                            <a:t>Evaluates the model’s ability to identify positive instances.</a:t>
                          </a:r>
                        </a:p>
                        <a:p>
                          <a:pPr marL="171450" marR="0" lvl="0" indent="-171450" algn="ctr"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lumMod val="75000"/>
                                  <a:lumOff val="25000"/>
                                </a:schemeClr>
                              </a:solidFill>
                              <a:latin typeface="Times New Roman" panose="02020603050405020304" pitchFamily="18" charset="0"/>
                              <a:cs typeface="Times New Roman" panose="02020603050405020304" pitchFamily="18" charset="0"/>
                            </a:rPr>
                            <a:t>Higher sensitivity indicates better detection of true positives.</a:t>
                          </a:r>
                          <a:endParaRPr lang="en-US" sz="1600" b="0"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9525" cap="flat" cmpd="sng" algn="ctr">
                          <a:solidFill>
                            <a:srgbClr val="D8DEDC"/>
                          </a:solidFill>
                          <a:prstDash val="solid"/>
                        </a:lnL>
                        <a:lnR w="9525" cap="flat" cmpd="sng" algn="ctr">
                          <a:solidFill>
                            <a:srgbClr val="D8DE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6964676"/>
                      </a:ext>
                    </a:extLst>
                  </a:tr>
                  <a:tr h="1203543">
                    <a:tc>
                      <a:txBody>
                        <a:bodyPr/>
                        <a:lstStyle/>
                        <a:p>
                          <a:pPr algn="ctr" fontAlgn="b"/>
                          <a:r>
                            <a:rPr lang="en-US" sz="2000" b="1"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rPr>
                            <a:t>Specificity</a:t>
                          </a:r>
                        </a:p>
                      </a:txBody>
                      <a:tcPr marL="160284" marR="117385" marT="80142" marB="80142" anchor="ctr">
                        <a:lnL w="9525" cap="flat" cmpd="sng" algn="ctr">
                          <a:solidFill>
                            <a:srgbClr val="D8DCDC"/>
                          </a:solidFill>
                          <a:prstDash val="solid"/>
                        </a:lnL>
                        <a:lnR w="9525" cap="flat" cmpd="sng" algn="ctr">
                          <a:solidFill>
                            <a:srgbClr val="D8DC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endParaRPr lang="en-US"/>
                        </a:p>
                      </a:txBody>
                      <a:tcPr marL="160284" marR="117385" marT="80142" marB="80142" anchor="ctr">
                        <a:lnL w="9525" cap="flat" cmpd="sng" algn="ctr">
                          <a:solidFill>
                            <a:srgbClr val="D8DCDC"/>
                          </a:solidFill>
                          <a:prstDash val="solid"/>
                        </a:lnL>
                        <a:lnR w="9525" cap="flat" cmpd="sng" algn="ctr">
                          <a:solidFill>
                            <a:srgbClr val="D8DC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1327" t="-220202" r="-258231" b="-1010"/>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rPr>
                            <a:t>[0,1]</a:t>
                          </a:r>
                          <a:endParaRPr lang="en-US" sz="1600" b="0"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algn="ctr" fontAlgn="b"/>
                          <a:endParaRPr lang="en-US" sz="1600" b="0"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9525" cap="flat" cmpd="sng" algn="ctr">
                          <a:solidFill>
                            <a:srgbClr val="D8DCDC"/>
                          </a:solidFill>
                          <a:prstDash val="solid"/>
                        </a:lnL>
                        <a:lnR w="9525" cap="flat" cmpd="sng" algn="ctr">
                          <a:solidFill>
                            <a:srgbClr val="D8DC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171450" marR="0" lvl="0" indent="-171450" algn="ctr"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lumMod val="75000"/>
                                  <a:lumOff val="25000"/>
                                </a:schemeClr>
                              </a:solidFill>
                              <a:latin typeface="Times New Roman" panose="02020603050405020304" pitchFamily="18" charset="0"/>
                              <a:cs typeface="Times New Roman" panose="02020603050405020304" pitchFamily="18" charset="0"/>
                            </a:rPr>
                            <a:t>Measures the ability of the model to correctly identify negative instances.</a:t>
                          </a:r>
                        </a:p>
                        <a:p>
                          <a:pPr marL="171450" marR="0" lvl="0" indent="-171450" algn="ctr"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lumMod val="75000"/>
                                  <a:lumOff val="25000"/>
                                </a:schemeClr>
                              </a:solidFill>
                              <a:latin typeface="Times New Roman" panose="02020603050405020304" pitchFamily="18" charset="0"/>
                              <a:cs typeface="Times New Roman" panose="02020603050405020304" pitchFamily="18" charset="0"/>
                            </a:rPr>
                            <a:t>Higher specificity indicates better detection of true negatives.</a:t>
                          </a:r>
                          <a:endParaRPr lang="en-US" sz="1600" b="0" i="0" u="none" strike="noStrike" cap="none" spc="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60284" marR="117385" marT="80142" marB="80142" anchor="ctr">
                        <a:lnL w="9525" cap="flat" cmpd="sng" algn="ctr">
                          <a:solidFill>
                            <a:srgbClr val="D8DCDC"/>
                          </a:solidFill>
                          <a:prstDash val="solid"/>
                        </a:lnL>
                        <a:lnR w="9525" cap="flat" cmpd="sng" algn="ctr">
                          <a:solidFill>
                            <a:srgbClr val="D8DCDC"/>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2484597806"/>
                      </a:ext>
                    </a:extLst>
                  </a:tr>
                </a:tbl>
              </a:graphicData>
            </a:graphic>
          </p:graphicFrame>
        </mc:Fallback>
      </mc:AlternateContent>
      <p:sp>
        <p:nvSpPr>
          <p:cNvPr id="3" name="Slide Number Placeholder 2">
            <a:extLst>
              <a:ext uri="{FF2B5EF4-FFF2-40B4-BE49-F238E27FC236}">
                <a16:creationId xmlns:a16="http://schemas.microsoft.com/office/drawing/2014/main" id="{491B9844-E57B-A7B6-FF99-34B1D07BF5E1}"/>
              </a:ext>
            </a:extLst>
          </p:cNvPr>
          <p:cNvSpPr>
            <a:spLocks noGrp="1"/>
          </p:cNvSpPr>
          <p:nvPr>
            <p:ph type="sldNum" sz="quarter" idx="12"/>
          </p:nvPr>
        </p:nvSpPr>
        <p:spPr/>
        <p:txBody>
          <a:bodyPr/>
          <a:lstStyle/>
          <a:p>
            <a:fld id="{B4A918BC-4D43-4B42-B3C0-E7EBE25E6AF0}" type="slidenum">
              <a:rPr lang="en-US" smtClean="0"/>
              <a:t>23</a:t>
            </a:fld>
            <a:endParaRPr lang="en-US"/>
          </a:p>
        </p:txBody>
      </p:sp>
      <p:cxnSp>
        <p:nvCxnSpPr>
          <p:cNvPr id="4" name="Google Shape;151;p26">
            <a:extLst>
              <a:ext uri="{FF2B5EF4-FFF2-40B4-BE49-F238E27FC236}">
                <a16:creationId xmlns:a16="http://schemas.microsoft.com/office/drawing/2014/main" id="{BC431CD6-8DA2-C553-9F6C-F205AD4012AC}"/>
              </a:ext>
            </a:extLst>
          </p:cNvPr>
          <p:cNvCxnSpPr>
            <a:cxnSpLocks/>
          </p:cNvCxnSpPr>
          <p:nvPr/>
        </p:nvCxnSpPr>
        <p:spPr>
          <a:xfrm>
            <a:off x="596646" y="620073"/>
            <a:ext cx="11088848" cy="0"/>
          </a:xfrm>
          <a:prstGeom prst="straightConnector1">
            <a:avLst/>
          </a:prstGeom>
          <a:noFill/>
          <a:ln w="57150" cap="flat" cmpd="sng">
            <a:solidFill>
              <a:srgbClr val="002060"/>
            </a:solidFill>
            <a:prstDash val="solid"/>
            <a:miter lim="800000"/>
            <a:headEnd type="none" w="sm" len="sm"/>
            <a:tailEnd type="none" w="sm" len="sm"/>
          </a:ln>
        </p:spPr>
      </p:cxnSp>
    </p:spTree>
    <p:extLst>
      <p:ext uri="{BB962C8B-B14F-4D97-AF65-F5344CB8AC3E}">
        <p14:creationId xmlns:p14="http://schemas.microsoft.com/office/powerpoint/2010/main" val="331333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1B6660-89C8-A506-9E46-AC4A3AE39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E453C-6AAE-59B7-26A4-C306058A049F}"/>
              </a:ext>
            </a:extLst>
          </p:cNvPr>
          <p:cNvSpPr>
            <a:spLocks noGrp="1"/>
          </p:cNvSpPr>
          <p:nvPr>
            <p:ph type="title"/>
          </p:nvPr>
        </p:nvSpPr>
        <p:spPr>
          <a:xfrm>
            <a:off x="596646" y="3338"/>
            <a:ext cx="9967409" cy="669186"/>
          </a:xfrm>
        </p:spPr>
        <p:txBody>
          <a:bodyPr>
            <a:normAutofit/>
          </a:bodyPr>
          <a:lstStyle/>
          <a:p>
            <a:r>
              <a:rPr lang="en-US" sz="3200" b="1">
                <a:latin typeface="Times New Roman" panose="02020603050405020304" pitchFamily="18" charset="0"/>
                <a:ea typeface="+mn-ea"/>
                <a:cs typeface="Times New Roman" panose="02020603050405020304" pitchFamily="18" charset="0"/>
              </a:rPr>
              <a:t>Random Forest</a:t>
            </a:r>
            <a:endParaRPr lang="en-US" sz="3200"/>
          </a:p>
        </p:txBody>
      </p:sp>
      <p:sp>
        <p:nvSpPr>
          <p:cNvPr id="4" name="Slide Number Placeholder 3">
            <a:extLst>
              <a:ext uri="{FF2B5EF4-FFF2-40B4-BE49-F238E27FC236}">
                <a16:creationId xmlns:a16="http://schemas.microsoft.com/office/drawing/2014/main" id="{A633DD97-7C96-8F2D-CBEB-834DE9474CB5}"/>
              </a:ext>
            </a:extLst>
          </p:cNvPr>
          <p:cNvSpPr>
            <a:spLocks noGrp="1"/>
          </p:cNvSpPr>
          <p:nvPr>
            <p:ph type="sldNum" sz="quarter" idx="12"/>
          </p:nvPr>
        </p:nvSpPr>
        <p:spPr/>
        <p:txBody>
          <a:bodyPr/>
          <a:lstStyle/>
          <a:p>
            <a:fld id="{B4A918BC-4D43-4B42-B3C0-E7EBE25E6AF0}" type="slidenum">
              <a:rPr lang="en-US" smtClean="0"/>
              <a:t>24</a:t>
            </a:fld>
            <a:endParaRPr lang="en-US"/>
          </a:p>
        </p:txBody>
      </p:sp>
      <p:cxnSp>
        <p:nvCxnSpPr>
          <p:cNvPr id="5" name="Google Shape;151;p26">
            <a:extLst>
              <a:ext uri="{FF2B5EF4-FFF2-40B4-BE49-F238E27FC236}">
                <a16:creationId xmlns:a16="http://schemas.microsoft.com/office/drawing/2014/main" id="{1102EAD8-D69E-8801-E403-CDD564BF7337}"/>
              </a:ext>
            </a:extLst>
          </p:cNvPr>
          <p:cNvCxnSpPr>
            <a:cxnSpLocks/>
          </p:cNvCxnSpPr>
          <p:nvPr/>
        </p:nvCxnSpPr>
        <p:spPr>
          <a:xfrm>
            <a:off x="596646" y="620073"/>
            <a:ext cx="11088848" cy="0"/>
          </a:xfrm>
          <a:prstGeom prst="straightConnector1">
            <a:avLst/>
          </a:prstGeom>
          <a:noFill/>
          <a:ln w="57150" cap="flat" cmpd="sng">
            <a:solidFill>
              <a:srgbClr val="002060"/>
            </a:solidFill>
            <a:prstDash val="solid"/>
            <a:miter lim="800000"/>
            <a:headEnd type="none" w="sm" len="sm"/>
            <a:tailEnd type="none" w="sm" len="sm"/>
          </a:ln>
        </p:spPr>
      </p:cxnSp>
      <p:pic>
        <p:nvPicPr>
          <p:cNvPr id="7" name="Picture 6">
            <a:extLst>
              <a:ext uri="{FF2B5EF4-FFF2-40B4-BE49-F238E27FC236}">
                <a16:creationId xmlns:a16="http://schemas.microsoft.com/office/drawing/2014/main" id="{FB495250-9249-DE40-759A-3AC9D212C2CB}"/>
              </a:ext>
            </a:extLst>
          </p:cNvPr>
          <p:cNvPicPr>
            <a:picLocks noChangeAspect="1"/>
          </p:cNvPicPr>
          <p:nvPr/>
        </p:nvPicPr>
        <p:blipFill>
          <a:blip r:embed="rId3"/>
          <a:stretch>
            <a:fillRect/>
          </a:stretch>
        </p:blipFill>
        <p:spPr>
          <a:xfrm>
            <a:off x="7892856" y="3656038"/>
            <a:ext cx="3792638" cy="3160532"/>
          </a:xfrm>
          <a:prstGeom prst="rect">
            <a:avLst/>
          </a:prstGeom>
        </p:spPr>
      </p:pic>
      <p:pic>
        <p:nvPicPr>
          <p:cNvPr id="9" name="Picture 8" descr="A blue squares with white text&#10;&#10;AI-generated content may be incorrect.">
            <a:extLst>
              <a:ext uri="{FF2B5EF4-FFF2-40B4-BE49-F238E27FC236}">
                <a16:creationId xmlns:a16="http://schemas.microsoft.com/office/drawing/2014/main" id="{8755D173-F913-B264-C658-6EA67C062B72}"/>
              </a:ext>
            </a:extLst>
          </p:cNvPr>
          <p:cNvPicPr>
            <a:picLocks noChangeAspect="1"/>
          </p:cNvPicPr>
          <p:nvPr/>
        </p:nvPicPr>
        <p:blipFill>
          <a:blip r:embed="rId4"/>
          <a:stretch>
            <a:fillRect/>
          </a:stretch>
        </p:blipFill>
        <p:spPr>
          <a:xfrm>
            <a:off x="7892856" y="726515"/>
            <a:ext cx="3661903" cy="2929523"/>
          </a:xfrm>
          <a:prstGeom prst="rect">
            <a:avLst/>
          </a:prstGeom>
        </p:spPr>
      </p:pic>
      <p:sp>
        <p:nvSpPr>
          <p:cNvPr id="13" name="Rectangle 2">
            <a:extLst>
              <a:ext uri="{FF2B5EF4-FFF2-40B4-BE49-F238E27FC236}">
                <a16:creationId xmlns:a16="http://schemas.microsoft.com/office/drawing/2014/main" id="{7E906DA3-2345-5220-30BD-CACFE91F8A5D}"/>
              </a:ext>
            </a:extLst>
          </p:cNvPr>
          <p:cNvSpPr>
            <a:spLocks noGrp="1" noChangeArrowheads="1"/>
          </p:cNvSpPr>
          <p:nvPr>
            <p:ph idx="1"/>
          </p:nvPr>
        </p:nvSpPr>
        <p:spPr bwMode="auto">
          <a:xfrm>
            <a:off x="596646" y="756309"/>
            <a:ext cx="7165475" cy="6183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ts val="600"/>
              </a:spcBef>
              <a:spcAft>
                <a:spcPts val="600"/>
              </a:spcAft>
            </a:pPr>
            <a:r>
              <a:rPr lang="en-US" sz="1800" b="1">
                <a:latin typeface="Times New Roman" panose="02020603050405020304" pitchFamily="18" charset="0"/>
                <a:cs typeface="Times New Roman" panose="02020603050405020304" pitchFamily="18" charset="0"/>
              </a:rPr>
              <a:t>Correct predictions:</a:t>
            </a:r>
            <a:br>
              <a:rPr lang="en-US" sz="1800">
                <a:latin typeface="Times New Roman" panose="02020603050405020304" pitchFamily="18" charset="0"/>
                <a:cs typeface="Times New Roman" panose="02020603050405020304" pitchFamily="18" charset="0"/>
              </a:rPr>
            </a:br>
            <a:r>
              <a:rPr lang="en-US" sz="1800">
                <a:latin typeface="Times New Roman" panose="02020603050405020304" pitchFamily="18" charset="0"/>
                <a:cs typeface="Times New Roman" panose="02020603050405020304" pitchFamily="18" charset="0"/>
              </a:rPr>
              <a:t>• 206 True Negatives (Down → Down)</a:t>
            </a:r>
            <a:br>
              <a:rPr lang="en-US" sz="1800">
                <a:latin typeface="Times New Roman" panose="02020603050405020304" pitchFamily="18" charset="0"/>
                <a:cs typeface="Times New Roman" panose="02020603050405020304" pitchFamily="18" charset="0"/>
              </a:rPr>
            </a:br>
            <a:r>
              <a:rPr lang="en-US" sz="1800">
                <a:latin typeface="Times New Roman" panose="02020603050405020304" pitchFamily="18" charset="0"/>
                <a:cs typeface="Times New Roman" panose="02020603050405020304" pitchFamily="18" charset="0"/>
              </a:rPr>
              <a:t>• 246 True Positives (Up → Up)</a:t>
            </a:r>
          </a:p>
          <a:p>
            <a:pPr>
              <a:spcBef>
                <a:spcPts val="600"/>
              </a:spcBef>
              <a:spcAft>
                <a:spcPts val="600"/>
              </a:spcAft>
            </a:pPr>
            <a:r>
              <a:rPr lang="en-US" sz="1800" b="1">
                <a:latin typeface="Times New Roman" panose="02020603050405020304" pitchFamily="18" charset="0"/>
                <a:cs typeface="Times New Roman" panose="02020603050405020304" pitchFamily="18" charset="0"/>
              </a:rPr>
              <a:t>Incorrect predictions:</a:t>
            </a:r>
            <a:br>
              <a:rPr lang="en-US" sz="1800">
                <a:latin typeface="Times New Roman" panose="02020603050405020304" pitchFamily="18" charset="0"/>
                <a:cs typeface="Times New Roman" panose="02020603050405020304" pitchFamily="18" charset="0"/>
              </a:rPr>
            </a:br>
            <a:r>
              <a:rPr lang="en-US" sz="1800">
                <a:latin typeface="Times New Roman" panose="02020603050405020304" pitchFamily="18" charset="0"/>
                <a:cs typeface="Times New Roman" panose="02020603050405020304" pitchFamily="18" charset="0"/>
              </a:rPr>
              <a:t>• 121 False Positives (Down → Up)</a:t>
            </a:r>
            <a:br>
              <a:rPr lang="en-US" sz="1800">
                <a:latin typeface="Times New Roman" panose="02020603050405020304" pitchFamily="18" charset="0"/>
                <a:cs typeface="Times New Roman" panose="02020603050405020304" pitchFamily="18" charset="0"/>
              </a:rPr>
            </a:br>
            <a:r>
              <a:rPr lang="en-US" sz="1800">
                <a:latin typeface="Times New Roman" panose="02020603050405020304" pitchFamily="18" charset="0"/>
                <a:cs typeface="Times New Roman" panose="02020603050405020304" pitchFamily="18" charset="0"/>
              </a:rPr>
              <a:t>• 111 False Negatives (Up → Down)</a:t>
            </a:r>
          </a:p>
          <a:p>
            <a:pPr>
              <a:spcBef>
                <a:spcPts val="600"/>
              </a:spcBef>
              <a:spcAft>
                <a:spcPts val="600"/>
              </a:spcAft>
            </a:pPr>
            <a:r>
              <a:rPr lang="en-US" sz="1800">
                <a:latin typeface="Times New Roman" panose="02020603050405020304" pitchFamily="18" charset="0"/>
                <a:cs typeface="Times New Roman" panose="02020603050405020304" pitchFamily="18" charset="0"/>
              </a:rPr>
              <a:t>This high count of false positives and false negatives suggests the model struggles to separate the two classes, meaning the features may not strongly differentiate Up vs. Down movements or the model may require further tuning.</a:t>
            </a:r>
          </a:p>
          <a:p>
            <a:pPr marL="0" indent="0">
              <a:spcBef>
                <a:spcPts val="600"/>
              </a:spcBef>
              <a:spcAft>
                <a:spcPts val="600"/>
              </a:spcAft>
              <a:buNone/>
            </a:pPr>
            <a:r>
              <a:rPr lang="en-US" sz="1800" b="1">
                <a:latin typeface="Times New Roman" panose="02020603050405020304" pitchFamily="18" charset="0"/>
                <a:cs typeface="Times New Roman" panose="02020603050405020304" pitchFamily="18" charset="0"/>
              </a:rPr>
              <a:t>Performance Evaluation:</a:t>
            </a:r>
          </a:p>
          <a:p>
            <a:pPr>
              <a:spcBef>
                <a:spcPts val="600"/>
              </a:spcBef>
              <a:spcAft>
                <a:spcPts val="600"/>
              </a:spcAft>
            </a:pPr>
            <a:r>
              <a:rPr lang="en-US" sz="1800">
                <a:latin typeface="Times New Roman" panose="02020603050405020304" pitchFamily="18" charset="0"/>
                <a:cs typeface="Times New Roman" panose="02020603050405020304" pitchFamily="18" charset="0"/>
              </a:rPr>
              <a:t>The ROC curve rises well above the diagonal baseline, showing the Random Forest </a:t>
            </a:r>
            <a:r>
              <a:rPr lang="en-US" sz="1800" b="1">
                <a:latin typeface="Times New Roman" panose="02020603050405020304" pitchFamily="18" charset="0"/>
                <a:cs typeface="Times New Roman" panose="02020603050405020304" pitchFamily="18" charset="0"/>
              </a:rPr>
              <a:t>model clearly outperforms random guessing </a:t>
            </a:r>
            <a:r>
              <a:rPr lang="en-US" sz="1800">
                <a:latin typeface="Times New Roman" panose="02020603050405020304" pitchFamily="18" charset="0"/>
                <a:cs typeface="Times New Roman" panose="02020603050405020304" pitchFamily="18" charset="0"/>
              </a:rPr>
              <a:t>in distinguishing Up vs. Down movements.</a:t>
            </a:r>
          </a:p>
          <a:p>
            <a:pPr>
              <a:spcBef>
                <a:spcPts val="600"/>
              </a:spcBef>
              <a:spcAft>
                <a:spcPts val="600"/>
              </a:spcAft>
            </a:pPr>
            <a:r>
              <a:rPr lang="en-US" sz="1800">
                <a:latin typeface="Times New Roman" panose="02020603050405020304" pitchFamily="18" charset="0"/>
                <a:cs typeface="Times New Roman" panose="02020603050405020304" pitchFamily="18" charset="0"/>
              </a:rPr>
              <a:t>The curve’s shape indicates good sensitivity and specificity, meaning the model ranks positive (Up) cases higher than negative ones across thresholds.</a:t>
            </a:r>
          </a:p>
          <a:p>
            <a:pPr>
              <a:spcBef>
                <a:spcPts val="600"/>
              </a:spcBef>
              <a:spcAft>
                <a:spcPts val="600"/>
              </a:spcAft>
            </a:pPr>
            <a:r>
              <a:rPr lang="en-US" sz="1800">
                <a:latin typeface="Times New Roman" panose="02020603050405020304" pitchFamily="18" charset="0"/>
                <a:cs typeface="Times New Roman" panose="02020603050405020304" pitchFamily="18" charset="0"/>
              </a:rPr>
              <a:t>Overall curvature suggests strong discriminative power, reflected in a high AUC value and consistent separation between the two classes.</a:t>
            </a:r>
          </a:p>
          <a:p>
            <a:pPr eaLnBrk="0" fontAlgn="base" hangingPunct="0">
              <a:lnSpc>
                <a:spcPct val="100000"/>
              </a:lnSpc>
              <a:spcBef>
                <a:spcPts val="600"/>
              </a:spcBef>
              <a:spcAft>
                <a:spcPts val="600"/>
              </a:spcAft>
            </a:pPr>
            <a:endParaRPr kumimoji="0" lang="en-US" altLang="en-US" sz="180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9022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6A3B8-DEAE-0480-8748-47F5D621A3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F8FC0-BDAC-F6C3-EBF6-8CA414A9C0B5}"/>
              </a:ext>
            </a:extLst>
          </p:cNvPr>
          <p:cNvSpPr>
            <a:spLocks noGrp="1"/>
          </p:cNvSpPr>
          <p:nvPr>
            <p:ph type="title"/>
          </p:nvPr>
        </p:nvSpPr>
        <p:spPr>
          <a:xfrm>
            <a:off x="596646" y="86671"/>
            <a:ext cx="10515600" cy="517192"/>
          </a:xfrm>
        </p:spPr>
        <p:txBody>
          <a:bodyPr>
            <a:normAutofit fontScale="90000"/>
          </a:bodyPr>
          <a:lstStyle/>
          <a:p>
            <a:r>
              <a:rPr lang="en-US" sz="3200" b="1">
                <a:solidFill>
                  <a:schemeClr val="dk1"/>
                </a:solidFill>
                <a:latin typeface="Times New Roman" panose="02020603050405020304" pitchFamily="18" charset="0"/>
                <a:ea typeface="+mn-ea"/>
                <a:cs typeface="Times New Roman" panose="02020603050405020304" pitchFamily="18" charset="0"/>
              </a:rPr>
              <a:t>Support Vector Machines (SVM)</a:t>
            </a:r>
            <a:endParaRPr lang="en-US" sz="3200"/>
          </a:p>
        </p:txBody>
      </p:sp>
      <p:sp>
        <p:nvSpPr>
          <p:cNvPr id="4" name="Slide Number Placeholder 3">
            <a:extLst>
              <a:ext uri="{FF2B5EF4-FFF2-40B4-BE49-F238E27FC236}">
                <a16:creationId xmlns:a16="http://schemas.microsoft.com/office/drawing/2014/main" id="{EA1CC7DA-4EDA-AF86-7F39-9D9246ED5D1A}"/>
              </a:ext>
            </a:extLst>
          </p:cNvPr>
          <p:cNvSpPr>
            <a:spLocks noGrp="1"/>
          </p:cNvSpPr>
          <p:nvPr>
            <p:ph type="sldNum" sz="quarter" idx="12"/>
          </p:nvPr>
        </p:nvSpPr>
        <p:spPr/>
        <p:txBody>
          <a:bodyPr/>
          <a:lstStyle/>
          <a:p>
            <a:fld id="{B4A918BC-4D43-4B42-B3C0-E7EBE25E6AF0}" type="slidenum">
              <a:rPr lang="en-US" smtClean="0"/>
              <a:t>25</a:t>
            </a:fld>
            <a:endParaRPr lang="en-US"/>
          </a:p>
        </p:txBody>
      </p:sp>
      <p:pic>
        <p:nvPicPr>
          <p:cNvPr id="6" name="Picture 5" descr="A diagram of a confusion matrix&#10;&#10;AI-generated content may be incorrect.">
            <a:extLst>
              <a:ext uri="{FF2B5EF4-FFF2-40B4-BE49-F238E27FC236}">
                <a16:creationId xmlns:a16="http://schemas.microsoft.com/office/drawing/2014/main" id="{72CCBB04-35B2-208F-6AD7-4255DDBCA4F2}"/>
              </a:ext>
            </a:extLst>
          </p:cNvPr>
          <p:cNvPicPr>
            <a:picLocks noChangeAspect="1"/>
          </p:cNvPicPr>
          <p:nvPr/>
        </p:nvPicPr>
        <p:blipFill>
          <a:blip r:embed="rId3"/>
          <a:stretch>
            <a:fillRect/>
          </a:stretch>
        </p:blipFill>
        <p:spPr>
          <a:xfrm>
            <a:off x="7976937" y="636284"/>
            <a:ext cx="3770309" cy="3016247"/>
          </a:xfrm>
          <a:prstGeom prst="rect">
            <a:avLst/>
          </a:prstGeom>
        </p:spPr>
      </p:pic>
      <p:pic>
        <p:nvPicPr>
          <p:cNvPr id="9" name="Picture 8" descr="A graph of a function&#10;&#10;AI-generated content may be incorrect.">
            <a:extLst>
              <a:ext uri="{FF2B5EF4-FFF2-40B4-BE49-F238E27FC236}">
                <a16:creationId xmlns:a16="http://schemas.microsoft.com/office/drawing/2014/main" id="{A1871EE0-E51D-FDAB-4841-5F76684EDFFA}"/>
              </a:ext>
            </a:extLst>
          </p:cNvPr>
          <p:cNvPicPr>
            <a:picLocks noChangeAspect="1"/>
          </p:cNvPicPr>
          <p:nvPr/>
        </p:nvPicPr>
        <p:blipFill>
          <a:blip r:embed="rId4"/>
          <a:stretch>
            <a:fillRect/>
          </a:stretch>
        </p:blipFill>
        <p:spPr>
          <a:xfrm>
            <a:off x="7853431" y="3613154"/>
            <a:ext cx="3893815" cy="3244846"/>
          </a:xfrm>
          <a:prstGeom prst="rect">
            <a:avLst/>
          </a:prstGeom>
        </p:spPr>
      </p:pic>
      <p:sp>
        <p:nvSpPr>
          <p:cNvPr id="13" name="TextBox 12">
            <a:extLst>
              <a:ext uri="{FF2B5EF4-FFF2-40B4-BE49-F238E27FC236}">
                <a16:creationId xmlns:a16="http://schemas.microsoft.com/office/drawing/2014/main" id="{A49A39EB-675D-52E7-23FA-FF4B9B107088}"/>
              </a:ext>
            </a:extLst>
          </p:cNvPr>
          <p:cNvSpPr txBox="1"/>
          <p:nvPr/>
        </p:nvSpPr>
        <p:spPr>
          <a:xfrm>
            <a:off x="214143" y="844189"/>
            <a:ext cx="7552470" cy="5724644"/>
          </a:xfrm>
          <a:prstGeom prst="rect">
            <a:avLst/>
          </a:prstGeom>
          <a:noFill/>
        </p:spPr>
        <p:txBody>
          <a:bodyPr wrap="square">
            <a:spAutoFit/>
          </a:bodyPr>
          <a:lstStyle/>
          <a:p>
            <a:pPr marL="285750" indent="-285750">
              <a:spcBef>
                <a:spcPts val="600"/>
              </a:spcBef>
              <a:spcAft>
                <a:spcPts val="600"/>
              </a:spcAft>
              <a:buFont typeface="Arial" panose="020B0604020202020204" pitchFamily="34" charset="0"/>
              <a:buChar char="•"/>
            </a:pPr>
            <a:r>
              <a:rPr lang="en-US" b="1">
                <a:latin typeface="Times New Roman" panose="02020603050405020304" pitchFamily="18" charset="0"/>
                <a:cs typeface="Times New Roman" panose="02020603050405020304" pitchFamily="18" charset="0"/>
              </a:rPr>
              <a:t>Correct predictions</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 268 True Negatives (Actual Down → Predicted Down)</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 302 True Positives (Actual Up → Predicted Up)</a:t>
            </a:r>
          </a:p>
          <a:p>
            <a:pPr marL="285750" indent="-285750">
              <a:spcBef>
                <a:spcPts val="600"/>
              </a:spcBef>
              <a:spcAft>
                <a:spcPts val="600"/>
              </a:spcAft>
              <a:buFont typeface="Arial" panose="020B0604020202020204" pitchFamily="34" charset="0"/>
              <a:buChar char="•"/>
            </a:pPr>
            <a:r>
              <a:rPr lang="en-US" b="1">
                <a:latin typeface="Times New Roman" panose="02020603050405020304" pitchFamily="18" charset="0"/>
                <a:cs typeface="Times New Roman" panose="02020603050405020304" pitchFamily="18" charset="0"/>
              </a:rPr>
              <a:t>Incorrect predictions →</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 59 False Positives (Down → Up)</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 55 False Negatives (Up → Down)</a:t>
            </a:r>
          </a:p>
          <a:p>
            <a:pPr marL="285750" indent="-285750">
              <a:spcBef>
                <a:spcPts val="600"/>
              </a:spcBef>
              <a:spcAft>
                <a:spcPts val="600"/>
              </a:spcAft>
              <a:buFont typeface="Arial" panose="020B0604020202020204" pitchFamily="34" charset="0"/>
              <a:buChar char="•"/>
            </a:pPr>
            <a:r>
              <a:rPr lang="en-US" b="1">
                <a:latin typeface="Times New Roman" panose="02020603050405020304" pitchFamily="18" charset="0"/>
                <a:cs typeface="Times New Roman" panose="02020603050405020304" pitchFamily="18" charset="0"/>
              </a:rPr>
              <a:t>Overall →</a:t>
            </a:r>
            <a:r>
              <a:rPr lang="en-US">
                <a:latin typeface="Times New Roman" panose="02020603050405020304" pitchFamily="18" charset="0"/>
                <a:cs typeface="Times New Roman" panose="02020603050405020304" pitchFamily="18" charset="0"/>
              </a:rPr>
              <a:t> The SVM model shows strong performance in both classes, with relatively few misclassifications compared to Random Forest, indicating better separation between Up and Down patterns.</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a:p>
            <a:pPr>
              <a:spcBef>
                <a:spcPts val="600"/>
              </a:spcBef>
              <a:spcAft>
                <a:spcPts val="600"/>
              </a:spcAft>
            </a:pPr>
            <a:r>
              <a:rPr lang="en-US" b="1">
                <a:latin typeface="Times New Roman" panose="02020603050405020304" pitchFamily="18" charset="0"/>
                <a:cs typeface="Times New Roman" panose="02020603050405020304" pitchFamily="18" charset="0"/>
              </a:rPr>
              <a:t>ROC Curve – SVM</a:t>
            </a:r>
          </a:p>
          <a:p>
            <a:pPr marL="285750" indent="-285750">
              <a:spcBef>
                <a:spcPts val="600"/>
              </a:spcBef>
              <a:spcAft>
                <a:spcPts val="600"/>
              </a:spcAft>
              <a:buFont typeface="Arial" panose="020B0604020202020204" pitchFamily="34" charset="0"/>
              <a:buChar char="•"/>
            </a:pPr>
            <a:r>
              <a:rPr lang="en-US">
                <a:latin typeface="Times New Roman" panose="02020603050405020304" pitchFamily="18" charset="0"/>
                <a:cs typeface="Times New Roman" panose="02020603050405020304" pitchFamily="18" charset="0"/>
              </a:rPr>
              <a:t>The ROC curve rises sharply toward the top-left, showing that SVM has high sensitivity across a wide range of specificity values.</a:t>
            </a:r>
          </a:p>
          <a:p>
            <a:pPr marL="285750" indent="-285750">
              <a:spcBef>
                <a:spcPts val="600"/>
              </a:spcBef>
              <a:spcAft>
                <a:spcPts val="600"/>
              </a:spcAft>
              <a:buFont typeface="Arial" panose="020B0604020202020204" pitchFamily="34" charset="0"/>
              <a:buChar char="•"/>
            </a:pPr>
            <a:r>
              <a:rPr lang="en-US">
                <a:latin typeface="Times New Roman" panose="02020603050405020304" pitchFamily="18" charset="0"/>
                <a:cs typeface="Times New Roman" panose="02020603050405020304" pitchFamily="18" charset="0"/>
              </a:rPr>
              <a:t>Its shape and high AUC indicate strong discriminative power, meaning the model reliably ranks Up vs. Down cases.</a:t>
            </a:r>
          </a:p>
          <a:p>
            <a:pPr marL="285750" indent="-285750">
              <a:spcBef>
                <a:spcPts val="600"/>
              </a:spcBef>
              <a:spcAft>
                <a:spcPts val="600"/>
              </a:spcAft>
              <a:buFont typeface="Arial" panose="020B0604020202020204" pitchFamily="34" charset="0"/>
              <a:buChar char="•"/>
            </a:pPr>
            <a:r>
              <a:rPr lang="en-US">
                <a:latin typeface="Times New Roman" panose="02020603050405020304" pitchFamily="18" charset="0"/>
                <a:cs typeface="Times New Roman" panose="02020603050405020304" pitchFamily="18" charset="0"/>
              </a:rPr>
              <a:t>The curve staying far above the diagonal baseline demonstrates that the SVM model significantly outperforms random guessing.</a:t>
            </a:r>
          </a:p>
        </p:txBody>
      </p:sp>
      <p:cxnSp>
        <p:nvCxnSpPr>
          <p:cNvPr id="14" name="Google Shape;151;p26">
            <a:extLst>
              <a:ext uri="{FF2B5EF4-FFF2-40B4-BE49-F238E27FC236}">
                <a16:creationId xmlns:a16="http://schemas.microsoft.com/office/drawing/2014/main" id="{1EAC8221-1414-3DEC-2A0B-2EA19A322367}"/>
              </a:ext>
            </a:extLst>
          </p:cNvPr>
          <p:cNvCxnSpPr>
            <a:cxnSpLocks/>
          </p:cNvCxnSpPr>
          <p:nvPr/>
        </p:nvCxnSpPr>
        <p:spPr>
          <a:xfrm>
            <a:off x="596646" y="620073"/>
            <a:ext cx="11088848" cy="0"/>
          </a:xfrm>
          <a:prstGeom prst="straightConnector1">
            <a:avLst/>
          </a:prstGeom>
          <a:noFill/>
          <a:ln w="57150" cap="flat" cmpd="sng">
            <a:solidFill>
              <a:srgbClr val="002060"/>
            </a:solidFill>
            <a:prstDash val="solid"/>
            <a:miter lim="800000"/>
            <a:headEnd type="none" w="sm" len="sm"/>
            <a:tailEnd type="none" w="sm" len="sm"/>
          </a:ln>
        </p:spPr>
      </p:cxnSp>
    </p:spTree>
    <p:extLst>
      <p:ext uri="{BB962C8B-B14F-4D97-AF65-F5344CB8AC3E}">
        <p14:creationId xmlns:p14="http://schemas.microsoft.com/office/powerpoint/2010/main" val="239411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5860C-03D9-6383-D2E1-426B373DE6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B55E4B-D45E-F847-7E26-B947C3FDA728}"/>
              </a:ext>
            </a:extLst>
          </p:cNvPr>
          <p:cNvSpPr>
            <a:spLocks noGrp="1"/>
          </p:cNvSpPr>
          <p:nvPr>
            <p:ph type="title"/>
          </p:nvPr>
        </p:nvSpPr>
        <p:spPr>
          <a:xfrm>
            <a:off x="596646" y="136525"/>
            <a:ext cx="10515600" cy="479827"/>
          </a:xfrm>
        </p:spPr>
        <p:txBody>
          <a:bodyPr>
            <a:normAutofit fontScale="90000"/>
          </a:bodyPr>
          <a:lstStyle/>
          <a:p>
            <a:r>
              <a:rPr lang="en-US" sz="3200" b="1">
                <a:solidFill>
                  <a:schemeClr val="dk1"/>
                </a:solidFill>
                <a:latin typeface="Times New Roman" panose="02020603050405020304" pitchFamily="18" charset="0"/>
                <a:ea typeface="+mn-ea"/>
                <a:cs typeface="Times New Roman" panose="02020603050405020304" pitchFamily="18" charset="0"/>
              </a:rPr>
              <a:t>Naïve Bayes Classifier</a:t>
            </a:r>
            <a:endParaRPr lang="en-US" sz="3200"/>
          </a:p>
        </p:txBody>
      </p:sp>
      <p:sp>
        <p:nvSpPr>
          <p:cNvPr id="4" name="Slide Number Placeholder 3">
            <a:extLst>
              <a:ext uri="{FF2B5EF4-FFF2-40B4-BE49-F238E27FC236}">
                <a16:creationId xmlns:a16="http://schemas.microsoft.com/office/drawing/2014/main" id="{B2DA9B35-66D0-E35E-B14C-45C9C4ABD83C}"/>
              </a:ext>
            </a:extLst>
          </p:cNvPr>
          <p:cNvSpPr>
            <a:spLocks noGrp="1"/>
          </p:cNvSpPr>
          <p:nvPr>
            <p:ph type="sldNum" sz="quarter" idx="12"/>
          </p:nvPr>
        </p:nvSpPr>
        <p:spPr/>
        <p:txBody>
          <a:bodyPr/>
          <a:lstStyle/>
          <a:p>
            <a:fld id="{B4A918BC-4D43-4B42-B3C0-E7EBE25E6AF0}" type="slidenum">
              <a:rPr lang="en-US" smtClean="0"/>
              <a:t>26</a:t>
            </a:fld>
            <a:endParaRPr lang="en-US"/>
          </a:p>
        </p:txBody>
      </p:sp>
      <p:cxnSp>
        <p:nvCxnSpPr>
          <p:cNvPr id="6" name="Google Shape;151;p26">
            <a:extLst>
              <a:ext uri="{FF2B5EF4-FFF2-40B4-BE49-F238E27FC236}">
                <a16:creationId xmlns:a16="http://schemas.microsoft.com/office/drawing/2014/main" id="{D1F3B4F6-5209-AF94-85EA-9D5089C688C3}"/>
              </a:ext>
            </a:extLst>
          </p:cNvPr>
          <p:cNvCxnSpPr>
            <a:cxnSpLocks/>
          </p:cNvCxnSpPr>
          <p:nvPr/>
        </p:nvCxnSpPr>
        <p:spPr>
          <a:xfrm>
            <a:off x="596646" y="620073"/>
            <a:ext cx="11088848" cy="0"/>
          </a:xfrm>
          <a:prstGeom prst="straightConnector1">
            <a:avLst/>
          </a:prstGeom>
          <a:noFill/>
          <a:ln w="57150" cap="flat" cmpd="sng">
            <a:solidFill>
              <a:srgbClr val="002060"/>
            </a:solidFill>
            <a:prstDash val="solid"/>
            <a:miter lim="800000"/>
            <a:headEnd type="none" w="sm" len="sm"/>
            <a:tailEnd type="none" w="sm" len="sm"/>
          </a:ln>
        </p:spPr>
      </p:cxnSp>
      <p:sp>
        <p:nvSpPr>
          <p:cNvPr id="8" name="Content Placeholder 7">
            <a:extLst>
              <a:ext uri="{FF2B5EF4-FFF2-40B4-BE49-F238E27FC236}">
                <a16:creationId xmlns:a16="http://schemas.microsoft.com/office/drawing/2014/main" id="{32650ECC-9AD8-1C6C-3634-EE2C9A4AD80E}"/>
              </a:ext>
            </a:extLst>
          </p:cNvPr>
          <p:cNvSpPr>
            <a:spLocks noGrp="1"/>
          </p:cNvSpPr>
          <p:nvPr>
            <p:ph idx="1"/>
          </p:nvPr>
        </p:nvSpPr>
        <p:spPr>
          <a:xfrm>
            <a:off x="506507" y="992247"/>
            <a:ext cx="7482612" cy="5364097"/>
          </a:xfrm>
        </p:spPr>
        <p:txBody>
          <a:bodyPr>
            <a:normAutofit fontScale="77500" lnSpcReduction="20000"/>
          </a:bodyPr>
          <a:lstStyle/>
          <a:p>
            <a:pPr>
              <a:lnSpc>
                <a:spcPct val="120000"/>
              </a:lnSpc>
              <a:spcBef>
                <a:spcPts val="600"/>
              </a:spcBef>
              <a:spcAft>
                <a:spcPts val="600"/>
              </a:spcAft>
            </a:pPr>
            <a:r>
              <a:rPr lang="en-US" sz="2100" b="1">
                <a:latin typeface="Times New Roman" panose="02020603050405020304" pitchFamily="18" charset="0"/>
                <a:cs typeface="Times New Roman" panose="02020603050405020304" pitchFamily="18" charset="0"/>
              </a:rPr>
              <a:t>Correct predictions →</a:t>
            </a:r>
            <a:br>
              <a:rPr lang="en-US" sz="2100">
                <a:latin typeface="Times New Roman" panose="02020603050405020304" pitchFamily="18" charset="0"/>
                <a:cs typeface="Times New Roman" panose="02020603050405020304" pitchFamily="18" charset="0"/>
              </a:rPr>
            </a:br>
            <a:r>
              <a:rPr lang="en-US" sz="2100">
                <a:latin typeface="Times New Roman" panose="02020603050405020304" pitchFamily="18" charset="0"/>
                <a:cs typeface="Times New Roman" panose="02020603050405020304" pitchFamily="18" charset="0"/>
              </a:rPr>
              <a:t>• 133 True Negatives (Actual Down → Predicted Down)</a:t>
            </a:r>
            <a:br>
              <a:rPr lang="en-US" sz="2100">
                <a:latin typeface="Times New Roman" panose="02020603050405020304" pitchFamily="18" charset="0"/>
                <a:cs typeface="Times New Roman" panose="02020603050405020304" pitchFamily="18" charset="0"/>
              </a:rPr>
            </a:br>
            <a:r>
              <a:rPr lang="en-US" sz="2100">
                <a:latin typeface="Times New Roman" panose="02020603050405020304" pitchFamily="18" charset="0"/>
                <a:cs typeface="Times New Roman" panose="02020603050405020304" pitchFamily="18" charset="0"/>
              </a:rPr>
              <a:t>• 207 True Positives (Actual Up → Predicted Up)</a:t>
            </a:r>
          </a:p>
          <a:p>
            <a:pPr>
              <a:lnSpc>
                <a:spcPct val="120000"/>
              </a:lnSpc>
              <a:spcBef>
                <a:spcPts val="600"/>
              </a:spcBef>
              <a:spcAft>
                <a:spcPts val="600"/>
              </a:spcAft>
            </a:pPr>
            <a:r>
              <a:rPr lang="en-US" sz="2100" b="1">
                <a:latin typeface="Times New Roman" panose="02020603050405020304" pitchFamily="18" charset="0"/>
                <a:cs typeface="Times New Roman" panose="02020603050405020304" pitchFamily="18" charset="0"/>
              </a:rPr>
              <a:t>Incorrect predictions →</a:t>
            </a:r>
            <a:br>
              <a:rPr lang="en-US" sz="2100">
                <a:latin typeface="Times New Roman" panose="02020603050405020304" pitchFamily="18" charset="0"/>
                <a:cs typeface="Times New Roman" panose="02020603050405020304" pitchFamily="18" charset="0"/>
              </a:rPr>
            </a:br>
            <a:r>
              <a:rPr lang="en-US" sz="2100">
                <a:latin typeface="Times New Roman" panose="02020603050405020304" pitchFamily="18" charset="0"/>
                <a:cs typeface="Times New Roman" panose="02020603050405020304" pitchFamily="18" charset="0"/>
              </a:rPr>
              <a:t>• 194 False Positives (Down → Up)</a:t>
            </a:r>
            <a:br>
              <a:rPr lang="en-US" sz="2100">
                <a:latin typeface="Times New Roman" panose="02020603050405020304" pitchFamily="18" charset="0"/>
                <a:cs typeface="Times New Roman" panose="02020603050405020304" pitchFamily="18" charset="0"/>
              </a:rPr>
            </a:br>
            <a:r>
              <a:rPr lang="en-US" sz="2100">
                <a:latin typeface="Times New Roman" panose="02020603050405020304" pitchFamily="18" charset="0"/>
                <a:cs typeface="Times New Roman" panose="02020603050405020304" pitchFamily="18" charset="0"/>
              </a:rPr>
              <a:t>• 150 False Negatives (Up → Down)</a:t>
            </a:r>
          </a:p>
          <a:p>
            <a:pPr>
              <a:lnSpc>
                <a:spcPct val="120000"/>
              </a:lnSpc>
              <a:spcBef>
                <a:spcPts val="600"/>
              </a:spcBef>
              <a:spcAft>
                <a:spcPts val="600"/>
              </a:spcAft>
            </a:pPr>
            <a:r>
              <a:rPr lang="en-US" sz="2100" b="1">
                <a:latin typeface="Times New Roman" panose="02020603050405020304" pitchFamily="18" charset="0"/>
                <a:cs typeface="Times New Roman" panose="02020603050405020304" pitchFamily="18" charset="0"/>
              </a:rPr>
              <a:t>Overall →</a:t>
            </a:r>
            <a:r>
              <a:rPr lang="en-US" sz="2100">
                <a:latin typeface="Times New Roman" panose="02020603050405020304" pitchFamily="18" charset="0"/>
                <a:cs typeface="Times New Roman" panose="02020603050405020304" pitchFamily="18" charset="0"/>
              </a:rPr>
              <a:t> The model misclassifies a large portion of both classes, suggesting Naive Bayes cannot capture the underlying feature relationships needed to distinguish Up vs. Down movements.</a:t>
            </a:r>
            <a:br>
              <a:rPr lang="en-US" sz="2100">
                <a:latin typeface="Times New Roman" panose="02020603050405020304" pitchFamily="18" charset="0"/>
                <a:cs typeface="Times New Roman" panose="02020603050405020304" pitchFamily="18" charset="0"/>
              </a:rPr>
            </a:br>
            <a:endParaRPr lang="en-US" sz="2100">
              <a:latin typeface="Times New Roman" panose="02020603050405020304" pitchFamily="18" charset="0"/>
              <a:cs typeface="Times New Roman" panose="02020603050405020304" pitchFamily="18" charset="0"/>
            </a:endParaRPr>
          </a:p>
          <a:p>
            <a:pPr>
              <a:lnSpc>
                <a:spcPct val="120000"/>
              </a:lnSpc>
              <a:spcBef>
                <a:spcPts val="600"/>
              </a:spcBef>
              <a:spcAft>
                <a:spcPts val="600"/>
              </a:spcAft>
            </a:pPr>
            <a:r>
              <a:rPr lang="en-US" sz="2100" b="1">
                <a:latin typeface="Times New Roman" panose="02020603050405020304" pitchFamily="18" charset="0"/>
                <a:cs typeface="Times New Roman" panose="02020603050405020304" pitchFamily="18" charset="0"/>
              </a:rPr>
              <a:t>ROC Curve – Naive Bayes</a:t>
            </a:r>
          </a:p>
          <a:p>
            <a:pPr>
              <a:lnSpc>
                <a:spcPct val="120000"/>
              </a:lnSpc>
              <a:spcBef>
                <a:spcPts val="600"/>
              </a:spcBef>
              <a:spcAft>
                <a:spcPts val="600"/>
              </a:spcAft>
            </a:pPr>
            <a:r>
              <a:rPr lang="en-US" sz="2100">
                <a:latin typeface="Times New Roman" panose="02020603050405020304" pitchFamily="18" charset="0"/>
                <a:cs typeface="Times New Roman" panose="02020603050405020304" pitchFamily="18" charset="0"/>
              </a:rPr>
              <a:t>The ROC curve lies very close to the diagonal line, indicating weak discriminative ability.</a:t>
            </a:r>
          </a:p>
          <a:p>
            <a:pPr>
              <a:lnSpc>
                <a:spcPct val="120000"/>
              </a:lnSpc>
              <a:spcBef>
                <a:spcPts val="600"/>
              </a:spcBef>
              <a:spcAft>
                <a:spcPts val="600"/>
              </a:spcAft>
            </a:pPr>
            <a:r>
              <a:rPr lang="en-US" sz="2100">
                <a:latin typeface="Times New Roman" panose="02020603050405020304" pitchFamily="18" charset="0"/>
                <a:cs typeface="Times New Roman" panose="02020603050405020304" pitchFamily="18" charset="0"/>
              </a:rPr>
              <a:t>Sensitivity increases only slightly as specificity decreases, meaning the model struggles to separate the two classes based on predicted probabilities.</a:t>
            </a:r>
          </a:p>
          <a:p>
            <a:pPr>
              <a:lnSpc>
                <a:spcPct val="120000"/>
              </a:lnSpc>
              <a:spcBef>
                <a:spcPts val="600"/>
              </a:spcBef>
              <a:spcAft>
                <a:spcPts val="600"/>
              </a:spcAft>
            </a:pPr>
            <a:r>
              <a:rPr lang="en-US" sz="2100">
                <a:latin typeface="Times New Roman" panose="02020603050405020304" pitchFamily="18" charset="0"/>
                <a:cs typeface="Times New Roman" panose="02020603050405020304" pitchFamily="18" charset="0"/>
              </a:rPr>
              <a:t>The resulting low AUC reflects a classifier that performs only slightly better than random guessing.</a:t>
            </a:r>
          </a:p>
          <a:p>
            <a:pPr>
              <a:lnSpc>
                <a:spcPct val="120000"/>
              </a:lnSpc>
              <a:spcBef>
                <a:spcPts val="600"/>
              </a:spcBef>
              <a:spcAft>
                <a:spcPts val="600"/>
              </a:spcAft>
            </a:pPr>
            <a:endParaRPr lang="en-US" sz="1400">
              <a:latin typeface="Times New Roman" panose="02020603050405020304" pitchFamily="18" charset="0"/>
              <a:cs typeface="Times New Roman" panose="02020603050405020304" pitchFamily="18" charset="0"/>
            </a:endParaRPr>
          </a:p>
        </p:txBody>
      </p:sp>
      <p:pic>
        <p:nvPicPr>
          <p:cNvPr id="10" name="Picture 9" descr="A diagram of a confused matrix&#10;&#10;AI-generated content may be incorrect.">
            <a:extLst>
              <a:ext uri="{FF2B5EF4-FFF2-40B4-BE49-F238E27FC236}">
                <a16:creationId xmlns:a16="http://schemas.microsoft.com/office/drawing/2014/main" id="{137C247A-7A3D-6C5C-2B61-5FF7B4C39214}"/>
              </a:ext>
            </a:extLst>
          </p:cNvPr>
          <p:cNvPicPr>
            <a:picLocks noChangeAspect="1"/>
          </p:cNvPicPr>
          <p:nvPr/>
        </p:nvPicPr>
        <p:blipFill>
          <a:blip r:embed="rId3"/>
          <a:stretch>
            <a:fillRect/>
          </a:stretch>
        </p:blipFill>
        <p:spPr>
          <a:xfrm>
            <a:off x="8112775" y="789306"/>
            <a:ext cx="3606236" cy="2884989"/>
          </a:xfrm>
          <a:prstGeom prst="rect">
            <a:avLst/>
          </a:prstGeom>
        </p:spPr>
      </p:pic>
      <p:pic>
        <p:nvPicPr>
          <p:cNvPr id="12" name="Picture 11" descr="A graph of a curve&#10;&#10;AI-generated content may be incorrect.">
            <a:extLst>
              <a:ext uri="{FF2B5EF4-FFF2-40B4-BE49-F238E27FC236}">
                <a16:creationId xmlns:a16="http://schemas.microsoft.com/office/drawing/2014/main" id="{CDCF0918-7424-6852-36E0-2F5057193CCB}"/>
              </a:ext>
            </a:extLst>
          </p:cNvPr>
          <p:cNvPicPr>
            <a:picLocks noChangeAspect="1"/>
          </p:cNvPicPr>
          <p:nvPr/>
        </p:nvPicPr>
        <p:blipFill>
          <a:blip r:embed="rId4"/>
          <a:stretch>
            <a:fillRect/>
          </a:stretch>
        </p:blipFill>
        <p:spPr>
          <a:xfrm>
            <a:off x="8112775" y="3744209"/>
            <a:ext cx="3572719" cy="2977266"/>
          </a:xfrm>
          <a:prstGeom prst="rect">
            <a:avLst/>
          </a:prstGeom>
        </p:spPr>
      </p:pic>
    </p:spTree>
    <p:extLst>
      <p:ext uri="{BB962C8B-B14F-4D97-AF65-F5344CB8AC3E}">
        <p14:creationId xmlns:p14="http://schemas.microsoft.com/office/powerpoint/2010/main" val="1795324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1DB9BB-73C3-7042-B53B-D0E6FD7F0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E5E51C-D5E6-D672-F3FE-279167BABDB4}"/>
              </a:ext>
            </a:extLst>
          </p:cNvPr>
          <p:cNvSpPr>
            <a:spLocks noGrp="1"/>
          </p:cNvSpPr>
          <p:nvPr>
            <p:ph type="title"/>
          </p:nvPr>
        </p:nvSpPr>
        <p:spPr>
          <a:xfrm>
            <a:off x="596646" y="73221"/>
            <a:ext cx="3968783" cy="483680"/>
          </a:xfrm>
        </p:spPr>
        <p:txBody>
          <a:bodyPr>
            <a:normAutofit fontScale="90000"/>
          </a:bodyPr>
          <a:lstStyle/>
          <a:p>
            <a:r>
              <a:rPr lang="en-US" sz="3200" b="1" dirty="0">
                <a:latin typeface="Times New Roman" panose="02020603050405020304" pitchFamily="18" charset="0"/>
                <a:ea typeface="+mn-ea"/>
                <a:cs typeface="Times New Roman" panose="02020603050405020304" pitchFamily="18" charset="0"/>
              </a:rPr>
              <a:t>Results</a:t>
            </a:r>
            <a:endParaRPr lang="en-US" sz="3200" dirty="0"/>
          </a:p>
        </p:txBody>
      </p:sp>
      <p:sp>
        <p:nvSpPr>
          <p:cNvPr id="4" name="Slide Number Placeholder 3">
            <a:extLst>
              <a:ext uri="{FF2B5EF4-FFF2-40B4-BE49-F238E27FC236}">
                <a16:creationId xmlns:a16="http://schemas.microsoft.com/office/drawing/2014/main" id="{B519AA39-574D-053D-E0AB-C9C8F351452D}"/>
              </a:ext>
            </a:extLst>
          </p:cNvPr>
          <p:cNvSpPr>
            <a:spLocks noGrp="1"/>
          </p:cNvSpPr>
          <p:nvPr>
            <p:ph type="sldNum" sz="quarter" idx="12"/>
          </p:nvPr>
        </p:nvSpPr>
        <p:spPr/>
        <p:txBody>
          <a:bodyPr/>
          <a:lstStyle/>
          <a:p>
            <a:fld id="{B4A918BC-4D43-4B42-B3C0-E7EBE25E6AF0}" type="slidenum">
              <a:rPr lang="en-US" smtClean="0"/>
              <a:t>27</a:t>
            </a:fld>
            <a:endParaRPr lang="en-US"/>
          </a:p>
        </p:txBody>
      </p:sp>
      <p:graphicFrame>
        <p:nvGraphicFramePr>
          <p:cNvPr id="6" name="Table 5">
            <a:extLst>
              <a:ext uri="{FF2B5EF4-FFF2-40B4-BE49-F238E27FC236}">
                <a16:creationId xmlns:a16="http://schemas.microsoft.com/office/drawing/2014/main" id="{CE4BAD9D-0C4E-64E2-726D-0769FC93624E}"/>
              </a:ext>
            </a:extLst>
          </p:cNvPr>
          <p:cNvGraphicFramePr>
            <a:graphicFrameLocks noGrp="1"/>
          </p:cNvGraphicFramePr>
          <p:nvPr>
            <p:extLst>
              <p:ext uri="{D42A27DB-BD31-4B8C-83A1-F6EECF244321}">
                <p14:modId xmlns:p14="http://schemas.microsoft.com/office/powerpoint/2010/main" val="3641964840"/>
              </p:ext>
            </p:extLst>
          </p:nvPr>
        </p:nvGraphicFramePr>
        <p:xfrm>
          <a:off x="1322715" y="4309015"/>
          <a:ext cx="9636709" cy="1835316"/>
        </p:xfrm>
        <a:graphic>
          <a:graphicData uri="http://schemas.openxmlformats.org/drawingml/2006/table">
            <a:tbl>
              <a:tblPr/>
              <a:tblGrid>
                <a:gridCol w="2171040">
                  <a:extLst>
                    <a:ext uri="{9D8B030D-6E8A-4147-A177-3AD203B41FA5}">
                      <a16:colId xmlns:a16="http://schemas.microsoft.com/office/drawing/2014/main" val="2368072186"/>
                    </a:ext>
                  </a:extLst>
                </a:gridCol>
                <a:gridCol w="1516284">
                  <a:extLst>
                    <a:ext uri="{9D8B030D-6E8A-4147-A177-3AD203B41FA5}">
                      <a16:colId xmlns:a16="http://schemas.microsoft.com/office/drawing/2014/main" val="1080548496"/>
                    </a:ext>
                  </a:extLst>
                </a:gridCol>
                <a:gridCol w="1388962">
                  <a:extLst>
                    <a:ext uri="{9D8B030D-6E8A-4147-A177-3AD203B41FA5}">
                      <a16:colId xmlns:a16="http://schemas.microsoft.com/office/drawing/2014/main" val="3731620738"/>
                    </a:ext>
                  </a:extLst>
                </a:gridCol>
                <a:gridCol w="1608881">
                  <a:extLst>
                    <a:ext uri="{9D8B030D-6E8A-4147-A177-3AD203B41FA5}">
                      <a16:colId xmlns:a16="http://schemas.microsoft.com/office/drawing/2014/main" val="2348215409"/>
                    </a:ext>
                  </a:extLst>
                </a:gridCol>
                <a:gridCol w="1713053">
                  <a:extLst>
                    <a:ext uri="{9D8B030D-6E8A-4147-A177-3AD203B41FA5}">
                      <a16:colId xmlns:a16="http://schemas.microsoft.com/office/drawing/2014/main" val="2468566481"/>
                    </a:ext>
                  </a:extLst>
                </a:gridCol>
                <a:gridCol w="1238489">
                  <a:extLst>
                    <a:ext uri="{9D8B030D-6E8A-4147-A177-3AD203B41FA5}">
                      <a16:colId xmlns:a16="http://schemas.microsoft.com/office/drawing/2014/main" val="1466980955"/>
                    </a:ext>
                  </a:extLst>
                </a:gridCol>
              </a:tblGrid>
              <a:tr h="458829">
                <a:tc>
                  <a:txBody>
                    <a:bodyPr/>
                    <a:lstStyle/>
                    <a:p>
                      <a:pPr>
                        <a:buNone/>
                      </a:pPr>
                      <a:r>
                        <a:rPr lang="en-US" b="1">
                          <a:solidFill>
                            <a:srgbClr val="000000"/>
                          </a:solidFill>
                          <a:effectLst/>
                          <a:latin typeface="Times New Roman" panose="02020603050405020304" pitchFamily="18" charset="0"/>
                          <a:cs typeface="Times New Roman" panose="02020603050405020304" pitchFamily="18" charset="0"/>
                        </a:rPr>
                        <a:t>Model</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buNone/>
                      </a:pPr>
                      <a:r>
                        <a:rPr lang="en-US" b="1">
                          <a:solidFill>
                            <a:srgbClr val="000000"/>
                          </a:solidFill>
                          <a:effectLst/>
                          <a:latin typeface="Times New Roman" panose="02020603050405020304" pitchFamily="18" charset="0"/>
                          <a:cs typeface="Times New Roman" panose="02020603050405020304" pitchFamily="18" charset="0"/>
                        </a:rPr>
                        <a:t>Accuracy</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buNone/>
                      </a:pPr>
                      <a:r>
                        <a:rPr lang="en-US" b="1">
                          <a:solidFill>
                            <a:srgbClr val="000000"/>
                          </a:solidFill>
                          <a:effectLst/>
                          <a:latin typeface="Times New Roman" panose="02020603050405020304" pitchFamily="18" charset="0"/>
                          <a:cs typeface="Times New Roman" panose="02020603050405020304" pitchFamily="18" charset="0"/>
                        </a:rPr>
                        <a:t>Error rate</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buNone/>
                      </a:pPr>
                      <a:r>
                        <a:rPr lang="en-US" b="1">
                          <a:solidFill>
                            <a:srgbClr val="000000"/>
                          </a:solidFill>
                          <a:effectLst/>
                          <a:latin typeface="Times New Roman" panose="02020603050405020304" pitchFamily="18" charset="0"/>
                          <a:cs typeface="Times New Roman" panose="02020603050405020304" pitchFamily="18" charset="0"/>
                        </a:rPr>
                        <a:t>Sensitivity</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buNone/>
                      </a:pPr>
                      <a:r>
                        <a:rPr lang="en-US" b="1">
                          <a:solidFill>
                            <a:srgbClr val="000000"/>
                          </a:solidFill>
                          <a:effectLst/>
                          <a:latin typeface="Times New Roman" panose="02020603050405020304" pitchFamily="18" charset="0"/>
                          <a:cs typeface="Times New Roman" panose="02020603050405020304" pitchFamily="18" charset="0"/>
                        </a:rPr>
                        <a:t>Specificity</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buNone/>
                      </a:pPr>
                      <a:r>
                        <a:rPr lang="en-US" b="1">
                          <a:solidFill>
                            <a:srgbClr val="000000"/>
                          </a:solidFill>
                          <a:effectLst/>
                          <a:latin typeface="Times New Roman" panose="02020603050405020304" pitchFamily="18" charset="0"/>
                          <a:cs typeface="Times New Roman" panose="02020603050405020304" pitchFamily="18" charset="0"/>
                        </a:rPr>
                        <a:t>AUC</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091965773"/>
                  </a:ext>
                </a:extLst>
              </a:tr>
              <a:tr h="458829">
                <a:tc>
                  <a:txBody>
                    <a:bodyPr/>
                    <a:lstStyle/>
                    <a:p>
                      <a:pPr>
                        <a:buNone/>
                      </a:pPr>
                      <a:r>
                        <a:rPr lang="en-US" b="1">
                          <a:solidFill>
                            <a:srgbClr val="000000"/>
                          </a:solidFill>
                          <a:effectLst/>
                          <a:latin typeface="Times New Roman" panose="02020603050405020304" pitchFamily="18" charset="0"/>
                          <a:cs typeface="Times New Roman" panose="02020603050405020304" pitchFamily="18" charset="0"/>
                        </a:rPr>
                        <a:t>RandomForest</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buNone/>
                      </a:pPr>
                      <a:r>
                        <a:rPr lang="en-US">
                          <a:solidFill>
                            <a:srgbClr val="000000"/>
                          </a:solidFill>
                          <a:effectLst/>
                          <a:latin typeface="Times New Roman" panose="02020603050405020304" pitchFamily="18" charset="0"/>
                          <a:cs typeface="Times New Roman" panose="02020603050405020304" pitchFamily="18" charset="0"/>
                        </a:rPr>
                        <a:t>0.66</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a:solidFill>
                            <a:srgbClr val="000000"/>
                          </a:solidFill>
                          <a:effectLst/>
                          <a:latin typeface="Times New Roman" panose="02020603050405020304" pitchFamily="18" charset="0"/>
                          <a:cs typeface="Times New Roman" panose="02020603050405020304" pitchFamily="18" charset="0"/>
                        </a:rPr>
                        <a:t>0.34</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a:solidFill>
                            <a:srgbClr val="000000"/>
                          </a:solidFill>
                          <a:effectLst/>
                          <a:latin typeface="Times New Roman" panose="02020603050405020304" pitchFamily="18" charset="0"/>
                          <a:cs typeface="Times New Roman" panose="02020603050405020304" pitchFamily="18" charset="0"/>
                        </a:rPr>
                        <a:t>0.69</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a:solidFill>
                            <a:srgbClr val="000000"/>
                          </a:solidFill>
                          <a:effectLst/>
                          <a:latin typeface="Times New Roman" panose="02020603050405020304" pitchFamily="18" charset="0"/>
                          <a:cs typeface="Times New Roman" panose="02020603050405020304" pitchFamily="18" charset="0"/>
                        </a:rPr>
                        <a:t>0.63</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a:solidFill>
                            <a:srgbClr val="000000"/>
                          </a:solidFill>
                          <a:effectLst/>
                          <a:latin typeface="Times New Roman" panose="02020603050405020304" pitchFamily="18" charset="0"/>
                          <a:cs typeface="Times New Roman" panose="02020603050405020304" pitchFamily="18" charset="0"/>
                        </a:rPr>
                        <a:t>0.71</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7758213"/>
                  </a:ext>
                </a:extLst>
              </a:tr>
              <a:tr h="458829">
                <a:tc>
                  <a:txBody>
                    <a:bodyPr/>
                    <a:lstStyle/>
                    <a:p>
                      <a:pPr>
                        <a:buNone/>
                      </a:pPr>
                      <a:r>
                        <a:rPr lang="en-US" b="1">
                          <a:solidFill>
                            <a:srgbClr val="000000"/>
                          </a:solidFill>
                          <a:effectLst/>
                          <a:latin typeface="Times New Roman" panose="02020603050405020304" pitchFamily="18" charset="0"/>
                          <a:cs typeface="Times New Roman" panose="02020603050405020304" pitchFamily="18" charset="0"/>
                        </a:rPr>
                        <a:t>SVM</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buNone/>
                      </a:pPr>
                      <a:r>
                        <a:rPr lang="en-US">
                          <a:solidFill>
                            <a:srgbClr val="000000"/>
                          </a:solidFill>
                          <a:effectLst/>
                          <a:latin typeface="Times New Roman" panose="02020603050405020304" pitchFamily="18" charset="0"/>
                          <a:cs typeface="Times New Roman" panose="02020603050405020304" pitchFamily="18" charset="0"/>
                        </a:rPr>
                        <a:t>0.83</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a:solidFill>
                            <a:srgbClr val="000000"/>
                          </a:solidFill>
                          <a:effectLst/>
                          <a:latin typeface="Times New Roman" panose="02020603050405020304" pitchFamily="18" charset="0"/>
                          <a:cs typeface="Times New Roman" panose="02020603050405020304" pitchFamily="18" charset="0"/>
                        </a:rPr>
                        <a:t>0.16</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a:solidFill>
                            <a:srgbClr val="000000"/>
                          </a:solidFill>
                          <a:effectLst/>
                          <a:latin typeface="Times New Roman" panose="02020603050405020304" pitchFamily="18" charset="0"/>
                          <a:cs typeface="Times New Roman" panose="02020603050405020304" pitchFamily="18" charset="0"/>
                        </a:rPr>
                        <a:t>0.84</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a:solidFill>
                            <a:srgbClr val="000000"/>
                          </a:solidFill>
                          <a:effectLst/>
                          <a:latin typeface="Times New Roman" panose="02020603050405020304" pitchFamily="18" charset="0"/>
                          <a:cs typeface="Times New Roman" panose="02020603050405020304" pitchFamily="18" charset="0"/>
                        </a:rPr>
                        <a:t>0.82</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a:solidFill>
                            <a:srgbClr val="000000"/>
                          </a:solidFill>
                          <a:effectLst/>
                          <a:latin typeface="Times New Roman" panose="02020603050405020304" pitchFamily="18" charset="0"/>
                          <a:cs typeface="Times New Roman" panose="02020603050405020304" pitchFamily="18" charset="0"/>
                        </a:rPr>
                        <a:t>0.91</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09866094"/>
                  </a:ext>
                </a:extLst>
              </a:tr>
              <a:tr h="458829">
                <a:tc>
                  <a:txBody>
                    <a:bodyPr/>
                    <a:lstStyle/>
                    <a:p>
                      <a:pPr>
                        <a:buNone/>
                      </a:pPr>
                      <a:r>
                        <a:rPr lang="en-US" b="1">
                          <a:solidFill>
                            <a:srgbClr val="000000"/>
                          </a:solidFill>
                          <a:effectLst/>
                          <a:latin typeface="Times New Roman" panose="02020603050405020304" pitchFamily="18" charset="0"/>
                          <a:cs typeface="Times New Roman" panose="02020603050405020304" pitchFamily="18" charset="0"/>
                        </a:rPr>
                        <a:t>NaiveBayes</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buNone/>
                      </a:pPr>
                      <a:r>
                        <a:rPr lang="en-US">
                          <a:solidFill>
                            <a:srgbClr val="000000"/>
                          </a:solidFill>
                          <a:effectLst/>
                          <a:latin typeface="Times New Roman" panose="02020603050405020304" pitchFamily="18" charset="0"/>
                          <a:cs typeface="Times New Roman" panose="02020603050405020304" pitchFamily="18" charset="0"/>
                        </a:rPr>
                        <a:t>0.50</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a:solidFill>
                            <a:srgbClr val="000000"/>
                          </a:solidFill>
                          <a:effectLst/>
                          <a:latin typeface="Times New Roman" panose="02020603050405020304" pitchFamily="18" charset="0"/>
                          <a:cs typeface="Times New Roman" panose="02020603050405020304" pitchFamily="18" charset="0"/>
                        </a:rPr>
                        <a:t>0.49</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a:solidFill>
                            <a:srgbClr val="000000"/>
                          </a:solidFill>
                          <a:effectLst/>
                          <a:latin typeface="Times New Roman" panose="02020603050405020304" pitchFamily="18" charset="0"/>
                          <a:cs typeface="Times New Roman" panose="02020603050405020304" pitchFamily="18" charset="0"/>
                        </a:rPr>
                        <a:t>0.42</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a:solidFill>
                            <a:srgbClr val="000000"/>
                          </a:solidFill>
                          <a:effectLst/>
                          <a:latin typeface="Times New Roman" panose="02020603050405020304" pitchFamily="18" charset="0"/>
                          <a:cs typeface="Times New Roman" panose="02020603050405020304" pitchFamily="18" charset="0"/>
                        </a:rPr>
                        <a:t>0.59</a:t>
                      </a:r>
                      <a:endParaRPr lang="en-US">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dirty="0">
                          <a:solidFill>
                            <a:srgbClr val="000000"/>
                          </a:solidFill>
                          <a:effectLst/>
                          <a:latin typeface="Times New Roman" panose="02020603050405020304" pitchFamily="18" charset="0"/>
                          <a:cs typeface="Times New Roman" panose="02020603050405020304" pitchFamily="18" charset="0"/>
                        </a:rPr>
                        <a:t>0.51</a:t>
                      </a:r>
                      <a:endParaRPr lang="en-US" dirty="0">
                        <a:effectLst/>
                        <a:latin typeface="Times New Roman" panose="02020603050405020304" pitchFamily="18" charset="0"/>
                        <a:cs typeface="Times New Roman" panose="02020603050405020304" pitchFamily="18"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0414360"/>
                  </a:ext>
                </a:extLst>
              </a:tr>
            </a:tbl>
          </a:graphicData>
        </a:graphic>
      </p:graphicFrame>
      <p:cxnSp>
        <p:nvCxnSpPr>
          <p:cNvPr id="9" name="Google Shape;151;p26">
            <a:extLst>
              <a:ext uri="{FF2B5EF4-FFF2-40B4-BE49-F238E27FC236}">
                <a16:creationId xmlns:a16="http://schemas.microsoft.com/office/drawing/2014/main" id="{787D52D3-47F3-6DC4-8C8D-3E3F0F48F36F}"/>
              </a:ext>
            </a:extLst>
          </p:cNvPr>
          <p:cNvCxnSpPr>
            <a:cxnSpLocks/>
          </p:cNvCxnSpPr>
          <p:nvPr/>
        </p:nvCxnSpPr>
        <p:spPr>
          <a:xfrm>
            <a:off x="596646" y="620073"/>
            <a:ext cx="11088848" cy="0"/>
          </a:xfrm>
          <a:prstGeom prst="straightConnector1">
            <a:avLst/>
          </a:prstGeom>
          <a:noFill/>
          <a:ln w="57150" cap="flat" cmpd="sng">
            <a:solidFill>
              <a:srgbClr val="002060"/>
            </a:solidFill>
            <a:prstDash val="solid"/>
            <a:miter lim="800000"/>
            <a:headEnd type="none" w="sm" len="sm"/>
            <a:tailEnd type="none" w="sm" len="sm"/>
          </a:ln>
        </p:spPr>
      </p:cxnSp>
      <p:sp>
        <p:nvSpPr>
          <p:cNvPr id="11" name="TextBox 10">
            <a:extLst>
              <a:ext uri="{FF2B5EF4-FFF2-40B4-BE49-F238E27FC236}">
                <a16:creationId xmlns:a16="http://schemas.microsoft.com/office/drawing/2014/main" id="{0C356B5F-577F-F842-DF5B-FE0DBC819A2C}"/>
              </a:ext>
            </a:extLst>
          </p:cNvPr>
          <p:cNvSpPr txBox="1"/>
          <p:nvPr/>
        </p:nvSpPr>
        <p:spPr>
          <a:xfrm>
            <a:off x="596646" y="773009"/>
            <a:ext cx="11088848" cy="3323987"/>
          </a:xfrm>
          <a:prstGeom prst="rect">
            <a:avLst/>
          </a:prstGeom>
          <a:noFill/>
        </p:spPr>
        <p:txBody>
          <a:bodyPr wrap="square">
            <a:spAutoFit/>
          </a:bodyPr>
          <a:lstStyle/>
          <a:p>
            <a:pPr marL="285750" indent="-285750">
              <a:spcBef>
                <a:spcPts val="600"/>
              </a:spcBef>
              <a:spcAft>
                <a:spcPts val="600"/>
              </a:spcAft>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SVM is the strongest performer</a:t>
            </a:r>
            <a:r>
              <a:rPr lang="en-US" sz="2000">
                <a:latin typeface="Times New Roman" panose="02020603050405020304" pitchFamily="18" charset="0"/>
                <a:cs typeface="Times New Roman" panose="02020603050405020304" pitchFamily="18" charset="0"/>
              </a:rPr>
              <a:t>, achieving the highest accuracy (0.83), sensitivity (0.84), specificity (0.82), and AUC (0.91), indicating excellent ability to distinguish Up vs. Down movements.</a:t>
            </a:r>
          </a:p>
          <a:p>
            <a:pPr marL="285750" indent="-285750">
              <a:spcBef>
                <a:spcPts val="600"/>
              </a:spcBef>
              <a:spcAft>
                <a:spcPts val="600"/>
              </a:spcAft>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Random Forest shows moderate performance</a:t>
            </a:r>
            <a:r>
              <a:rPr lang="en-US" sz="2000">
                <a:latin typeface="Times New Roman" panose="02020603050405020304" pitchFamily="18" charset="0"/>
                <a:cs typeface="Times New Roman" panose="02020603050405020304" pitchFamily="18" charset="0"/>
              </a:rPr>
              <a:t>, with reasonable sensitivity (0.69) and AUC (0.71), but lower specificity and higher error rate compared to SVM.</a:t>
            </a:r>
          </a:p>
          <a:p>
            <a:pPr marL="285750" indent="-285750">
              <a:spcBef>
                <a:spcPts val="600"/>
              </a:spcBef>
              <a:spcAft>
                <a:spcPts val="600"/>
              </a:spcAft>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Naive Bayes performs poorly</a:t>
            </a:r>
            <a:r>
              <a:rPr lang="en-US" sz="2000">
                <a:latin typeface="Times New Roman" panose="02020603050405020304" pitchFamily="18" charset="0"/>
                <a:cs typeface="Times New Roman" panose="02020603050405020304" pitchFamily="18" charset="0"/>
              </a:rPr>
              <a:t>, with accuracy near chance level (0.50) and low AUC (0.51), suggesting the model cannot capture the nonlinear relationships in the dataset.</a:t>
            </a:r>
          </a:p>
          <a:p>
            <a:pPr marL="285750" indent="-285750">
              <a:spcBef>
                <a:spcPts val="600"/>
              </a:spcBef>
              <a:spcAft>
                <a:spcPts val="600"/>
              </a:spcAft>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Overall</a:t>
            </a:r>
            <a:r>
              <a:rPr lang="en-US" sz="2000">
                <a:latin typeface="Times New Roman" panose="02020603050405020304" pitchFamily="18" charset="0"/>
                <a:cs typeface="Times New Roman" panose="02020603050405020304" pitchFamily="18" charset="0"/>
              </a:rPr>
              <a:t>, nonlinear models (SVM, RF) outperform linear-probabilistic methods (NB), indicating that gold price movement is influenced by complex feature interactions rather than simple conditional independence.</a:t>
            </a:r>
          </a:p>
        </p:txBody>
      </p:sp>
    </p:spTree>
    <p:extLst>
      <p:ext uri="{BB962C8B-B14F-4D97-AF65-F5344CB8AC3E}">
        <p14:creationId xmlns:p14="http://schemas.microsoft.com/office/powerpoint/2010/main" val="880446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DA1EBA-D173-96C6-5007-1A22F7EA79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C1723-F7C1-8B62-2D0B-11BB49673FBB}"/>
              </a:ext>
            </a:extLst>
          </p:cNvPr>
          <p:cNvSpPr>
            <a:spLocks noGrp="1"/>
          </p:cNvSpPr>
          <p:nvPr>
            <p:ph type="title"/>
          </p:nvPr>
        </p:nvSpPr>
        <p:spPr>
          <a:xfrm>
            <a:off x="596646" y="73221"/>
            <a:ext cx="3968783" cy="483680"/>
          </a:xfrm>
        </p:spPr>
        <p:txBody>
          <a:bodyPr>
            <a:normAutofit fontScale="90000"/>
          </a:bodyPr>
          <a:lstStyle/>
          <a:p>
            <a:r>
              <a:rPr lang="en-US" sz="3200" b="1" dirty="0">
                <a:latin typeface="Times New Roman" panose="02020603050405020304" pitchFamily="18" charset="0"/>
                <a:ea typeface="+mn-ea"/>
                <a:cs typeface="Times New Roman" panose="02020603050405020304" pitchFamily="18" charset="0"/>
              </a:rPr>
              <a:t>Results</a:t>
            </a:r>
            <a:endParaRPr lang="en-US" sz="3200" dirty="0"/>
          </a:p>
        </p:txBody>
      </p:sp>
      <p:sp>
        <p:nvSpPr>
          <p:cNvPr id="4" name="Slide Number Placeholder 3">
            <a:extLst>
              <a:ext uri="{FF2B5EF4-FFF2-40B4-BE49-F238E27FC236}">
                <a16:creationId xmlns:a16="http://schemas.microsoft.com/office/drawing/2014/main" id="{7908886D-BAF1-BD12-F4A5-3B08FA61BE47}"/>
              </a:ext>
            </a:extLst>
          </p:cNvPr>
          <p:cNvSpPr>
            <a:spLocks noGrp="1"/>
          </p:cNvSpPr>
          <p:nvPr>
            <p:ph type="sldNum" sz="quarter" idx="12"/>
          </p:nvPr>
        </p:nvSpPr>
        <p:spPr/>
        <p:txBody>
          <a:bodyPr/>
          <a:lstStyle/>
          <a:p>
            <a:fld id="{B4A918BC-4D43-4B42-B3C0-E7EBE25E6AF0}" type="slidenum">
              <a:rPr lang="en-US" smtClean="0"/>
              <a:t>28</a:t>
            </a:fld>
            <a:endParaRPr lang="en-US"/>
          </a:p>
        </p:txBody>
      </p:sp>
      <p:cxnSp>
        <p:nvCxnSpPr>
          <p:cNvPr id="9" name="Google Shape;151;p26">
            <a:extLst>
              <a:ext uri="{FF2B5EF4-FFF2-40B4-BE49-F238E27FC236}">
                <a16:creationId xmlns:a16="http://schemas.microsoft.com/office/drawing/2014/main" id="{AAB07172-4151-55DA-E466-EEFCD4C19E16}"/>
              </a:ext>
            </a:extLst>
          </p:cNvPr>
          <p:cNvCxnSpPr>
            <a:cxnSpLocks/>
          </p:cNvCxnSpPr>
          <p:nvPr/>
        </p:nvCxnSpPr>
        <p:spPr>
          <a:xfrm>
            <a:off x="596646" y="620073"/>
            <a:ext cx="11088848" cy="0"/>
          </a:xfrm>
          <a:prstGeom prst="straightConnector1">
            <a:avLst/>
          </a:prstGeom>
          <a:noFill/>
          <a:ln w="57150" cap="flat" cmpd="sng">
            <a:solidFill>
              <a:srgbClr val="002060"/>
            </a:solidFill>
            <a:prstDash val="solid"/>
            <a:miter lim="800000"/>
            <a:headEnd type="none" w="sm" len="sm"/>
            <a:tailEnd type="none" w="sm" len="sm"/>
          </a:ln>
        </p:spPr>
      </p:cxnSp>
      <p:sp>
        <p:nvSpPr>
          <p:cNvPr id="11" name="TextBox 10">
            <a:extLst>
              <a:ext uri="{FF2B5EF4-FFF2-40B4-BE49-F238E27FC236}">
                <a16:creationId xmlns:a16="http://schemas.microsoft.com/office/drawing/2014/main" id="{D755146E-65D1-8FAE-AC90-8A6ABD4123A0}"/>
              </a:ext>
            </a:extLst>
          </p:cNvPr>
          <p:cNvSpPr txBox="1"/>
          <p:nvPr/>
        </p:nvSpPr>
        <p:spPr>
          <a:xfrm>
            <a:off x="596646" y="773009"/>
            <a:ext cx="11088848" cy="5570756"/>
          </a:xfrm>
          <a:prstGeom prst="rect">
            <a:avLst/>
          </a:prstGeom>
          <a:noFill/>
        </p:spPr>
        <p:txBody>
          <a:bodyPr wrap="square">
            <a:spAutoFit/>
          </a:bodyPr>
          <a:lstStyle/>
          <a:p>
            <a:pPr marL="285750" indent="-285750" algn="just">
              <a:spcBef>
                <a:spcPts val="6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Gold price movements are influenced by multiple interconnected market factors, with Silver (SLV), Oil (USO), the S&amp;P 500 (SPX), and the EUR/USD exchange rate showing the strongest relationships in both correlation and association rule mining.</a:t>
            </a:r>
          </a:p>
          <a:p>
            <a:pPr marL="285750" indent="-285750" algn="just">
              <a:spcBef>
                <a:spcPts val="6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Association analysis (</a:t>
            </a:r>
            <a:r>
              <a:rPr lang="en-US" dirty="0" err="1">
                <a:latin typeface="Times New Roman" panose="02020603050405020304" pitchFamily="18" charset="0"/>
                <a:cs typeface="Times New Roman" panose="02020603050405020304" pitchFamily="18" charset="0"/>
              </a:rPr>
              <a:t>Apriori</a:t>
            </a:r>
            <a:r>
              <a:rPr lang="en-US" dirty="0">
                <a:latin typeface="Times New Roman" panose="02020603050405020304" pitchFamily="18" charset="0"/>
                <a:cs typeface="Times New Roman" panose="02020603050405020304" pitchFamily="18" charset="0"/>
              </a:rPr>
              <a:t>, FP-Growth, ECLAT) consistently reveals that GLD, SLV, and USO move closely together, confirming strong co-movement patterns across commodity markets.</a:t>
            </a:r>
          </a:p>
          <a:p>
            <a:pPr marL="285750" indent="-285750" algn="just">
              <a:spcBef>
                <a:spcPts val="6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Clustering results show that:</a:t>
            </a:r>
          </a:p>
          <a:p>
            <a:pPr marL="742950" lvl="1" indent="-285750" algn="just">
              <a:spcBef>
                <a:spcPts val="6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K-Means forms moderately well-separated groups,</a:t>
            </a:r>
          </a:p>
          <a:p>
            <a:pPr marL="742950" lvl="1" indent="-285750" algn="just">
              <a:spcBef>
                <a:spcPts val="6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DBSCAN identifies natural density-based structures but is sensitive to parameter choices,</a:t>
            </a:r>
          </a:p>
          <a:p>
            <a:pPr marL="742950" lvl="1" indent="-285750" algn="just">
              <a:spcBef>
                <a:spcPts val="6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Random Forest–based clustering achieves the best cluster quality, confirming that SLV and USO are the most informative features.</a:t>
            </a:r>
          </a:p>
          <a:p>
            <a:pPr marL="285750" indent="-285750" algn="just">
              <a:spcBef>
                <a:spcPts val="6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Classification results demonstrate that:</a:t>
            </a:r>
          </a:p>
          <a:p>
            <a:pPr marL="742950" lvl="1" indent="-285750" algn="just">
              <a:spcBef>
                <a:spcPts val="6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SVM is the strongest model, delivering the highest accuracy, sensitivity, specificity, and AUC (0.91).</a:t>
            </a:r>
          </a:p>
          <a:p>
            <a:pPr marL="742950" lvl="1" indent="-285750" algn="just">
              <a:spcBef>
                <a:spcPts val="6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Random Forest performs moderately well, capturing nonlinear patterns with an AUC of 0.71.</a:t>
            </a:r>
          </a:p>
          <a:p>
            <a:pPr marL="742950" lvl="1" indent="-285750" algn="just">
              <a:spcBef>
                <a:spcPts val="6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Naive Bayes underperforms, indicating that gold movement cannot be captured by simple conditional independence assumptions.</a:t>
            </a:r>
          </a:p>
          <a:p>
            <a:pPr marL="285750" indent="-285750" algn="just">
              <a:spcBef>
                <a:spcPts val="6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Overall, gold price prediction benefits most from nonlinear models and feature-driven approaches, reflecting the complex, intertwined nature of global financial markets.</a:t>
            </a:r>
          </a:p>
        </p:txBody>
      </p:sp>
    </p:spTree>
    <p:extLst>
      <p:ext uri="{BB962C8B-B14F-4D97-AF65-F5344CB8AC3E}">
        <p14:creationId xmlns:p14="http://schemas.microsoft.com/office/powerpoint/2010/main" val="1121265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The Power of Why: How Asking the Right Questions Can Change the Future –  Feb 2021 - Performance Excellence Network">
            <a:extLst>
              <a:ext uri="{FF2B5EF4-FFF2-40B4-BE49-F238E27FC236}">
                <a16:creationId xmlns:a16="http://schemas.microsoft.com/office/drawing/2014/main" id="{FA740788-D99A-EA54-DE1E-063DE8376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90" r="39887" b="5818"/>
          <a:stretch>
            <a:fillRect/>
          </a:stretch>
        </p:blipFill>
        <p:spPr bwMode="auto">
          <a:xfrm>
            <a:off x="3183038" y="10"/>
            <a:ext cx="9008959"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51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995F53-A451-95F6-701F-72A704206404}"/>
              </a:ext>
            </a:extLst>
          </p:cNvPr>
          <p:cNvSpPr>
            <a:spLocks noGrp="1"/>
          </p:cNvSpPr>
          <p:nvPr>
            <p:ph type="ctrTitle"/>
          </p:nvPr>
        </p:nvSpPr>
        <p:spPr>
          <a:xfrm>
            <a:off x="570642" y="2546049"/>
            <a:ext cx="4023360" cy="1854567"/>
          </a:xfrm>
        </p:spPr>
        <p:txBody>
          <a:bodyPr anchor="b">
            <a:noAutofit/>
          </a:bodyPr>
          <a:lstStyle/>
          <a:p>
            <a:pPr marL="0" indent="0" algn="l"/>
            <a:r>
              <a:rPr lang="en-US" sz="2800" b="1">
                <a:solidFill>
                  <a:schemeClr val="bg1"/>
                </a:solidFill>
              </a:rPr>
              <a:t>Thank you for your time and attention!</a:t>
            </a:r>
            <a:br>
              <a:rPr lang="en-US" sz="2800" b="1">
                <a:solidFill>
                  <a:schemeClr val="bg1"/>
                </a:solidFill>
              </a:rPr>
            </a:br>
            <a:br>
              <a:rPr lang="en-US" sz="2800" b="1">
                <a:solidFill>
                  <a:schemeClr val="bg1"/>
                </a:solidFill>
              </a:rPr>
            </a:br>
            <a:br>
              <a:rPr lang="en-US" sz="2800" b="1">
                <a:solidFill>
                  <a:schemeClr val="bg1"/>
                </a:solidFill>
              </a:rPr>
            </a:br>
            <a:br>
              <a:rPr lang="en-US" sz="2800" b="1">
                <a:solidFill>
                  <a:schemeClr val="bg1"/>
                </a:solidFill>
              </a:rPr>
            </a:br>
            <a:br>
              <a:rPr lang="en-US" sz="2800" b="1">
                <a:solidFill>
                  <a:schemeClr val="bg1"/>
                </a:solidFill>
              </a:rPr>
            </a:br>
            <a:br>
              <a:rPr lang="en-US" sz="2800" b="1">
                <a:solidFill>
                  <a:schemeClr val="bg1"/>
                </a:solidFill>
              </a:rPr>
            </a:br>
            <a:endParaRPr lang="en-US" sz="2800">
              <a:solidFill>
                <a:schemeClr val="bg1"/>
              </a:solidFill>
            </a:endParaRPr>
          </a:p>
        </p:txBody>
      </p:sp>
      <p:sp>
        <p:nvSpPr>
          <p:cNvPr id="5131" name="Rectangle 51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33" name="Rectangle 51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31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94F4-2854-FE77-2992-02C2E49A8370}"/>
              </a:ext>
            </a:extLst>
          </p:cNvPr>
          <p:cNvSpPr>
            <a:spLocks noGrp="1"/>
          </p:cNvSpPr>
          <p:nvPr>
            <p:ph type="title"/>
          </p:nvPr>
        </p:nvSpPr>
        <p:spPr>
          <a:xfrm>
            <a:off x="506506" y="8169"/>
            <a:ext cx="10515600" cy="611904"/>
          </a:xfrm>
        </p:spPr>
        <p:txBody>
          <a:bodyPr>
            <a:normAutofit/>
          </a:bodyPr>
          <a:lstStyle/>
          <a:p>
            <a:r>
              <a:rPr lang="en-US" sz="3200" b="1">
                <a:latin typeface="Times New Roman" panose="02020603050405020304" pitchFamily="18" charset="0"/>
                <a:ea typeface="+mj-lt"/>
                <a:cs typeface="Times New Roman" panose="02020603050405020304" pitchFamily="18" charset="0"/>
              </a:rPr>
              <a:t>Understanding Gold, Oil, and Silver Price Dynamics</a:t>
            </a:r>
            <a:endParaRPr lang="en-US" sz="3200" b="1">
              <a:latin typeface="Times New Roman" panose="02020603050405020304" pitchFamily="18" charset="0"/>
              <a:cs typeface="Times New Roman" panose="02020603050405020304" pitchFamily="18" charset="0"/>
            </a:endParaRPr>
          </a:p>
        </p:txBody>
      </p:sp>
      <p:graphicFrame>
        <p:nvGraphicFramePr>
          <p:cNvPr id="9" name="Content Placeholder 2">
            <a:extLst>
              <a:ext uri="{FF2B5EF4-FFF2-40B4-BE49-F238E27FC236}">
                <a16:creationId xmlns:a16="http://schemas.microsoft.com/office/drawing/2014/main" id="{67E58DBF-AC96-398B-B20E-D279DBFF852E}"/>
              </a:ext>
            </a:extLst>
          </p:cNvPr>
          <p:cNvGraphicFramePr>
            <a:graphicFrameLocks noGrp="1"/>
          </p:cNvGraphicFramePr>
          <p:nvPr>
            <p:ph idx="1"/>
            <p:extLst>
              <p:ext uri="{D42A27DB-BD31-4B8C-83A1-F6EECF244321}">
                <p14:modId xmlns:p14="http://schemas.microsoft.com/office/powerpoint/2010/main" val="3616331856"/>
              </p:ext>
            </p:extLst>
          </p:nvPr>
        </p:nvGraphicFramePr>
        <p:xfrm>
          <a:off x="623969" y="832328"/>
          <a:ext cx="5371761" cy="5466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graph showing the trend of gold and silver prices&#10;&#10;AI-generated content may be incorrect.">
            <a:extLst>
              <a:ext uri="{FF2B5EF4-FFF2-40B4-BE49-F238E27FC236}">
                <a16:creationId xmlns:a16="http://schemas.microsoft.com/office/drawing/2014/main" id="{32A466D1-D6C7-C5A6-C0EA-8A1452719DA2}"/>
              </a:ext>
            </a:extLst>
          </p:cNvPr>
          <p:cNvPicPr>
            <a:picLocks noChangeAspect="1"/>
          </p:cNvPicPr>
          <p:nvPr/>
        </p:nvPicPr>
        <p:blipFill>
          <a:blip r:embed="rId8"/>
          <a:stretch>
            <a:fillRect/>
          </a:stretch>
        </p:blipFill>
        <p:spPr>
          <a:xfrm>
            <a:off x="6196271" y="2078627"/>
            <a:ext cx="5489223" cy="2975149"/>
          </a:xfrm>
          <a:prstGeom prst="rect">
            <a:avLst/>
          </a:prstGeom>
        </p:spPr>
      </p:pic>
      <p:cxnSp>
        <p:nvCxnSpPr>
          <p:cNvPr id="6" name="Google Shape;151;p26">
            <a:extLst>
              <a:ext uri="{FF2B5EF4-FFF2-40B4-BE49-F238E27FC236}">
                <a16:creationId xmlns:a16="http://schemas.microsoft.com/office/drawing/2014/main" id="{C71C4F3C-B750-90B1-0E82-EFF953411E15}"/>
              </a:ext>
            </a:extLst>
          </p:cNvPr>
          <p:cNvCxnSpPr>
            <a:cxnSpLocks/>
          </p:cNvCxnSpPr>
          <p:nvPr/>
        </p:nvCxnSpPr>
        <p:spPr>
          <a:xfrm>
            <a:off x="596646" y="620073"/>
            <a:ext cx="11088848" cy="0"/>
          </a:xfrm>
          <a:prstGeom prst="straightConnector1">
            <a:avLst/>
          </a:prstGeom>
          <a:noFill/>
          <a:ln w="57150" cap="flat" cmpd="sng">
            <a:solidFill>
              <a:srgbClr val="002060"/>
            </a:solidFill>
            <a:prstDash val="solid"/>
            <a:miter lim="800000"/>
            <a:headEnd type="none" w="sm" len="sm"/>
            <a:tailEnd type="none" w="sm" len="sm"/>
          </a:ln>
        </p:spPr>
      </p:cxnSp>
      <p:sp>
        <p:nvSpPr>
          <p:cNvPr id="10" name="Slide Number Placeholder 9">
            <a:extLst>
              <a:ext uri="{FF2B5EF4-FFF2-40B4-BE49-F238E27FC236}">
                <a16:creationId xmlns:a16="http://schemas.microsoft.com/office/drawing/2014/main" id="{3AF65A7C-6252-21AA-1725-A5AD6E9A05C8}"/>
              </a:ext>
            </a:extLst>
          </p:cNvPr>
          <p:cNvSpPr>
            <a:spLocks noGrp="1"/>
          </p:cNvSpPr>
          <p:nvPr>
            <p:ph type="sldNum" sz="quarter" idx="12"/>
          </p:nvPr>
        </p:nvSpPr>
        <p:spPr/>
        <p:txBody>
          <a:bodyPr/>
          <a:lstStyle/>
          <a:p>
            <a:fld id="{B4A918BC-4D43-4B42-B3C0-E7EBE25E6AF0}" type="slidenum">
              <a:rPr lang="en-US" smtClean="0"/>
              <a:t>3</a:t>
            </a:fld>
            <a:endParaRPr lang="en-US"/>
          </a:p>
        </p:txBody>
      </p:sp>
    </p:spTree>
    <p:extLst>
      <p:ext uri="{BB962C8B-B14F-4D97-AF65-F5344CB8AC3E}">
        <p14:creationId xmlns:p14="http://schemas.microsoft.com/office/powerpoint/2010/main" val="4006465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AA0834-D52E-5391-8061-BB7B9EE14C6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D79940A-257E-EAD3-D90A-120855820A1B}"/>
              </a:ext>
            </a:extLst>
          </p:cNvPr>
          <p:cNvSpPr txBox="1"/>
          <p:nvPr/>
        </p:nvSpPr>
        <p:spPr>
          <a:xfrm>
            <a:off x="506506" y="1957"/>
            <a:ext cx="10998708" cy="618116"/>
          </a:xfrm>
          <a:prstGeom prst="rect">
            <a:avLst/>
          </a:prstGeom>
        </p:spPr>
        <p:txBody>
          <a:bodyPr vert="horz" lIns="91440" tIns="45720" rIns="91440" bIns="45720" rtlCol="0" anchor="ctr">
            <a:normAutofit/>
          </a:bodyPr>
          <a:lstStyle/>
          <a:p>
            <a:pPr>
              <a:spcBef>
                <a:spcPct val="0"/>
              </a:spcBef>
              <a:spcAft>
                <a:spcPts val="600"/>
              </a:spcAft>
            </a:pPr>
            <a:r>
              <a:rPr lang="en-US" sz="3200" b="1">
                <a:latin typeface="Times New Roman" panose="02020603050405020304" pitchFamily="18" charset="0"/>
                <a:ea typeface="+mn-lt"/>
                <a:cs typeface="Times New Roman" panose="02020603050405020304" pitchFamily="18" charset="0"/>
              </a:rPr>
              <a:t>Understanding the Drivers Behind Gold Price Movements</a:t>
            </a:r>
            <a:endParaRPr lang="en-US" sz="3200" b="1">
              <a:latin typeface="Times New Roman" panose="02020603050405020304" pitchFamily="18" charset="0"/>
              <a:ea typeface="+mj-ea"/>
              <a:cs typeface="Times New Roman" panose="02020603050405020304" pitchFamily="18" charset="0"/>
            </a:endParaRPr>
          </a:p>
        </p:txBody>
      </p:sp>
      <p:sp>
        <p:nvSpPr>
          <p:cNvPr id="3" name="Rectangle 1">
            <a:extLst>
              <a:ext uri="{FF2B5EF4-FFF2-40B4-BE49-F238E27FC236}">
                <a16:creationId xmlns:a16="http://schemas.microsoft.com/office/drawing/2014/main" id="{43A66FE1-07E9-E47A-8501-F3847703EE43}"/>
              </a:ext>
            </a:extLst>
          </p:cNvPr>
          <p:cNvSpPr>
            <a:spLocks noChangeArrowheads="1"/>
          </p:cNvSpPr>
          <p:nvPr/>
        </p:nvSpPr>
        <p:spPr bwMode="auto">
          <a:xfrm>
            <a:off x="412801" y="869116"/>
            <a:ext cx="6789933" cy="57320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pPr>
              <a:spcBef>
                <a:spcPts val="300"/>
              </a:spcBef>
              <a:spcAft>
                <a:spcPts val="300"/>
              </a:spcAft>
            </a:pPr>
            <a:r>
              <a:rPr lang="en-US" sz="1600" b="1">
                <a:latin typeface="Times New Roman" panose="02020603050405020304" pitchFamily="18" charset="0"/>
                <a:cs typeface="Times New Roman" panose="02020603050405020304" pitchFamily="18" charset="0"/>
              </a:rPr>
              <a:t>Why Predicting Gold Prices is Challenging</a:t>
            </a:r>
            <a:endParaRPr lang="en-US" sz="1600">
              <a:latin typeface="Times New Roman" panose="02020603050405020304" pitchFamily="18" charset="0"/>
              <a:ea typeface="Calibri Light"/>
              <a:cs typeface="Times New Roman" panose="02020603050405020304" pitchFamily="18" charset="0"/>
            </a:endParaRPr>
          </a:p>
          <a:p>
            <a:pPr marL="285750" indent="-285750">
              <a:spcBef>
                <a:spcPts val="300"/>
              </a:spcBef>
              <a:spcAft>
                <a:spcPts val="300"/>
              </a:spcAft>
              <a:buFont typeface="Arial" panose="020B0604020202020204" pitchFamily="34" charset="0"/>
              <a:buChar char="•"/>
            </a:pPr>
            <a:r>
              <a:rPr lang="en-US" sz="1400">
                <a:latin typeface="Times New Roman" panose="02020603050405020304" pitchFamily="18" charset="0"/>
                <a:ea typeface="+mn-lt"/>
                <a:cs typeface="Times New Roman" panose="02020603050405020304" pitchFamily="18" charset="0"/>
              </a:rPr>
              <a:t>Gold prices respond to a wide network of global forces, making their behavior difficult to model with simple relationships.</a:t>
            </a:r>
          </a:p>
          <a:p>
            <a:pPr marL="285750" indent="-285750">
              <a:spcBef>
                <a:spcPts val="300"/>
              </a:spcBef>
              <a:spcAft>
                <a:spcPts val="300"/>
              </a:spcAft>
              <a:buFont typeface="Arial" panose="020B0604020202020204" pitchFamily="34" charset="0"/>
              <a:buChar char="•"/>
            </a:pPr>
            <a:r>
              <a:rPr lang="en-US" sz="1400">
                <a:latin typeface="Times New Roman" panose="02020603050405020304" pitchFamily="18" charset="0"/>
                <a:ea typeface="+mn-lt"/>
                <a:cs typeface="Times New Roman" panose="02020603050405020304" pitchFamily="18" charset="0"/>
              </a:rPr>
              <a:t>They are shaped by </a:t>
            </a:r>
            <a:r>
              <a:rPr lang="en-US" sz="1400" b="1">
                <a:latin typeface="Times New Roman" panose="02020603050405020304" pitchFamily="18" charset="0"/>
                <a:ea typeface="+mn-lt"/>
                <a:cs typeface="Times New Roman" panose="02020603050405020304" pitchFamily="18" charset="0"/>
              </a:rPr>
              <a:t>economic conditions, market sentiment, currency fluctuations, and geopolitical uncertainty</a:t>
            </a:r>
            <a:r>
              <a:rPr lang="en-US" sz="1400">
                <a:latin typeface="Times New Roman" panose="02020603050405020304" pitchFamily="18" charset="0"/>
                <a:ea typeface="+mn-lt"/>
                <a:cs typeface="Times New Roman" panose="02020603050405020304" pitchFamily="18" charset="0"/>
              </a:rPr>
              <a:t>—often interacting in nonlinear ways.</a:t>
            </a:r>
            <a:endParaRPr lang="en-US" altLang="en-US" sz="1400" b="1" i="0" u="none" strike="noStrike" cap="none" normalizeH="0" baseline="0">
              <a:ln>
                <a:noFill/>
              </a:ln>
              <a:effectLst/>
              <a:latin typeface="Times New Roman" panose="02020603050405020304" pitchFamily="18" charset="0"/>
              <a:cs typeface="Times New Roman" panose="02020603050405020304" pitchFamily="18" charset="0"/>
            </a:endParaRPr>
          </a:p>
          <a:p>
            <a:pPr>
              <a:spcBef>
                <a:spcPts val="300"/>
              </a:spcBef>
              <a:spcAft>
                <a:spcPts val="300"/>
              </a:spcAft>
            </a:pPr>
            <a:r>
              <a:rPr lang="en-US" sz="1600" b="1">
                <a:latin typeface="Times New Roman" panose="02020603050405020304" pitchFamily="18" charset="0"/>
                <a:cs typeface="Times New Roman" panose="02020603050405020304" pitchFamily="18" charset="0"/>
              </a:rPr>
              <a:t>Major Factors Influencing Gold</a:t>
            </a:r>
            <a:endParaRPr lang="en-US" sz="1600">
              <a:latin typeface="Times New Roman" panose="02020603050405020304" pitchFamily="18" charset="0"/>
              <a:cs typeface="Times New Roman" panose="02020603050405020304" pitchFamily="18" charset="0"/>
            </a:endParaRPr>
          </a:p>
          <a:p>
            <a:pPr>
              <a:spcBef>
                <a:spcPts val="300"/>
              </a:spcBef>
              <a:spcAft>
                <a:spcPts val="300"/>
              </a:spcAft>
            </a:pPr>
            <a:r>
              <a:rPr lang="en-US" sz="1400">
                <a:latin typeface="Times New Roman" panose="02020603050405020304" pitchFamily="18" charset="0"/>
                <a:ea typeface="+mn-lt"/>
                <a:cs typeface="Times New Roman" panose="02020603050405020304" pitchFamily="18" charset="0"/>
              </a:rPr>
              <a:t>Based on our dataset and correlation analysis, several financial variables show strong associations:</a:t>
            </a:r>
            <a:endParaRPr lang="en-US" sz="1400">
              <a:latin typeface="Times New Roman" panose="02020603050405020304" pitchFamily="18" charset="0"/>
              <a:cs typeface="Times New Roman" panose="02020603050405020304" pitchFamily="18" charset="0"/>
            </a:endParaRPr>
          </a:p>
          <a:p>
            <a:pPr marL="285750" indent="-285750">
              <a:spcBef>
                <a:spcPts val="300"/>
              </a:spcBef>
              <a:spcAft>
                <a:spcPts val="300"/>
              </a:spcAft>
              <a:buFont typeface="Arial"/>
              <a:buChar char="•"/>
            </a:pPr>
            <a:r>
              <a:rPr lang="en-US" sz="1400" b="1">
                <a:latin typeface="Times New Roman" panose="02020603050405020304" pitchFamily="18" charset="0"/>
                <a:ea typeface="+mn-lt"/>
                <a:cs typeface="Times New Roman" panose="02020603050405020304" pitchFamily="18" charset="0"/>
              </a:rPr>
              <a:t>Silver (SLV)</a:t>
            </a:r>
            <a:r>
              <a:rPr lang="en-US" sz="1400">
                <a:latin typeface="Times New Roman" panose="02020603050405020304" pitchFamily="18" charset="0"/>
                <a:ea typeface="+mn-lt"/>
                <a:cs typeface="Times New Roman" panose="02020603050405020304" pitchFamily="18" charset="0"/>
              </a:rPr>
              <a:t> – closely co-moves with gold due to shared demand in precious metals markets</a:t>
            </a:r>
            <a:endParaRPr lang="en-US" sz="1400">
              <a:latin typeface="Times New Roman" panose="02020603050405020304" pitchFamily="18" charset="0"/>
              <a:cs typeface="Times New Roman" panose="02020603050405020304" pitchFamily="18" charset="0"/>
            </a:endParaRPr>
          </a:p>
          <a:p>
            <a:pPr marL="285750" indent="-285750">
              <a:spcBef>
                <a:spcPts val="300"/>
              </a:spcBef>
              <a:spcAft>
                <a:spcPts val="300"/>
              </a:spcAft>
              <a:buFont typeface="Arial"/>
              <a:buChar char="•"/>
            </a:pPr>
            <a:r>
              <a:rPr lang="en-US" sz="1400" b="1">
                <a:latin typeface="Times New Roman" panose="02020603050405020304" pitchFamily="18" charset="0"/>
                <a:ea typeface="+mn-lt"/>
                <a:cs typeface="Times New Roman" panose="02020603050405020304" pitchFamily="18" charset="0"/>
              </a:rPr>
              <a:t>Oil (USO)</a:t>
            </a:r>
            <a:r>
              <a:rPr lang="en-US" sz="1400">
                <a:latin typeface="Times New Roman" panose="02020603050405020304" pitchFamily="18" charset="0"/>
                <a:ea typeface="+mn-lt"/>
                <a:cs typeface="Times New Roman" panose="02020603050405020304" pitchFamily="18" charset="0"/>
              </a:rPr>
              <a:t> – linked through inflation expectations and macroeconomic cycles</a:t>
            </a:r>
            <a:endParaRPr lang="en-US" sz="1400">
              <a:latin typeface="Times New Roman" panose="02020603050405020304" pitchFamily="18" charset="0"/>
              <a:cs typeface="Times New Roman" panose="02020603050405020304" pitchFamily="18" charset="0"/>
            </a:endParaRPr>
          </a:p>
          <a:p>
            <a:pPr marL="285750" indent="-285750">
              <a:spcBef>
                <a:spcPts val="300"/>
              </a:spcBef>
              <a:spcAft>
                <a:spcPts val="300"/>
              </a:spcAft>
              <a:buFont typeface="Arial"/>
              <a:buChar char="•"/>
            </a:pPr>
            <a:r>
              <a:rPr lang="en-US" sz="1400" b="1">
                <a:latin typeface="Times New Roman" panose="02020603050405020304" pitchFamily="18" charset="0"/>
                <a:ea typeface="+mn-lt"/>
                <a:cs typeface="Times New Roman" panose="02020603050405020304" pitchFamily="18" charset="0"/>
              </a:rPr>
              <a:t>S&amp;P 500 (SPX)</a:t>
            </a:r>
            <a:r>
              <a:rPr lang="en-US" sz="1400">
                <a:latin typeface="Times New Roman" panose="02020603050405020304" pitchFamily="18" charset="0"/>
                <a:ea typeface="+mn-lt"/>
                <a:cs typeface="Times New Roman" panose="02020603050405020304" pitchFamily="18" charset="0"/>
              </a:rPr>
              <a:t> – equity performance affects investor risk appetite</a:t>
            </a:r>
            <a:endParaRPr lang="en-US" sz="1400">
              <a:latin typeface="Times New Roman" panose="02020603050405020304" pitchFamily="18" charset="0"/>
              <a:cs typeface="Times New Roman" panose="02020603050405020304" pitchFamily="18" charset="0"/>
            </a:endParaRPr>
          </a:p>
          <a:p>
            <a:pPr marL="285750" indent="-285750">
              <a:spcBef>
                <a:spcPts val="300"/>
              </a:spcBef>
              <a:spcAft>
                <a:spcPts val="300"/>
              </a:spcAft>
              <a:buFont typeface="Arial"/>
              <a:buChar char="•"/>
            </a:pPr>
            <a:r>
              <a:rPr lang="en-US" sz="1400" b="1">
                <a:latin typeface="Times New Roman" panose="02020603050405020304" pitchFamily="18" charset="0"/>
                <a:ea typeface="+mn-lt"/>
                <a:cs typeface="Times New Roman" panose="02020603050405020304" pitchFamily="18" charset="0"/>
              </a:rPr>
              <a:t>EUR/USD exchange rate</a:t>
            </a:r>
            <a:r>
              <a:rPr lang="en-US" sz="1400">
                <a:latin typeface="Times New Roman" panose="02020603050405020304" pitchFamily="18" charset="0"/>
                <a:ea typeface="+mn-lt"/>
                <a:cs typeface="Times New Roman" panose="02020603050405020304" pitchFamily="18" charset="0"/>
              </a:rPr>
              <a:t> – currency strength shifts gold’s relative price globally</a:t>
            </a:r>
          </a:p>
          <a:p>
            <a:pPr>
              <a:spcBef>
                <a:spcPts val="300"/>
              </a:spcBef>
              <a:spcAft>
                <a:spcPts val="300"/>
              </a:spcAft>
            </a:pPr>
            <a:endParaRPr lang="en-US" altLang="en-US" sz="1400" b="1">
              <a:latin typeface="Times New Roman" panose="02020603050405020304" pitchFamily="18" charset="0"/>
              <a:cs typeface="Times New Roman" panose="02020603050405020304" pitchFamily="18" charset="0"/>
            </a:endParaRPr>
          </a:p>
          <a:p>
            <a:pPr>
              <a:spcBef>
                <a:spcPts val="300"/>
              </a:spcBef>
              <a:spcAft>
                <a:spcPts val="300"/>
              </a:spcAft>
            </a:pPr>
            <a:r>
              <a:rPr lang="en-US" sz="1600" b="1">
                <a:latin typeface="Times New Roman" panose="02020603050405020304" pitchFamily="18" charset="0"/>
                <a:cs typeface="Times New Roman" panose="02020603050405020304" pitchFamily="18" charset="0"/>
              </a:rPr>
              <a:t>Why This Analysis Matters</a:t>
            </a:r>
            <a:endParaRPr lang="en-US" sz="1600">
              <a:latin typeface="Times New Roman" panose="02020603050405020304" pitchFamily="18" charset="0"/>
              <a:cs typeface="Times New Roman" panose="02020603050405020304" pitchFamily="18" charset="0"/>
            </a:endParaRPr>
          </a:p>
          <a:p>
            <a:pPr marL="285750" indent="-285750">
              <a:spcBef>
                <a:spcPts val="300"/>
              </a:spcBef>
              <a:spcAft>
                <a:spcPts val="300"/>
              </a:spcAft>
              <a:buFont typeface="Arial"/>
              <a:buChar char="•"/>
            </a:pPr>
            <a:r>
              <a:rPr lang="en-US" sz="1400">
                <a:latin typeface="Times New Roman" panose="02020603050405020304" pitchFamily="18" charset="0"/>
                <a:ea typeface="+mn-lt"/>
                <a:cs typeface="Times New Roman" panose="02020603050405020304" pitchFamily="18" charset="0"/>
              </a:rPr>
              <a:t>Gold serves as a key </a:t>
            </a:r>
            <a:r>
              <a:rPr lang="en-US" sz="1400" b="1">
                <a:latin typeface="Times New Roman" panose="02020603050405020304" pitchFamily="18" charset="0"/>
                <a:ea typeface="+mn-lt"/>
                <a:cs typeface="Times New Roman" panose="02020603050405020304" pitchFamily="18" charset="0"/>
              </a:rPr>
              <a:t>indicator of global financial sentiment</a:t>
            </a:r>
            <a:endParaRPr lang="en-US" sz="1400">
              <a:latin typeface="Times New Roman" panose="02020603050405020304" pitchFamily="18" charset="0"/>
              <a:cs typeface="Times New Roman" panose="02020603050405020304" pitchFamily="18" charset="0"/>
            </a:endParaRPr>
          </a:p>
          <a:p>
            <a:pPr marL="285750" indent="-285750">
              <a:spcBef>
                <a:spcPts val="300"/>
              </a:spcBef>
              <a:spcAft>
                <a:spcPts val="300"/>
              </a:spcAft>
              <a:buFont typeface="Arial"/>
              <a:buChar char="•"/>
            </a:pPr>
            <a:r>
              <a:rPr lang="en-US" sz="1400">
                <a:latin typeface="Times New Roman" panose="02020603050405020304" pitchFamily="18" charset="0"/>
                <a:ea typeface="+mn-lt"/>
                <a:cs typeface="Times New Roman" panose="02020603050405020304" pitchFamily="18" charset="0"/>
              </a:rPr>
              <a:t>Its fluctuations influence </a:t>
            </a:r>
            <a:r>
              <a:rPr lang="en-US" sz="1400" b="1">
                <a:latin typeface="Times New Roman" panose="02020603050405020304" pitchFamily="18" charset="0"/>
                <a:ea typeface="+mn-lt"/>
                <a:cs typeface="Times New Roman" panose="02020603050405020304" pitchFamily="18" charset="0"/>
              </a:rPr>
              <a:t>portfolio strategies</a:t>
            </a:r>
            <a:r>
              <a:rPr lang="en-US" sz="1400">
                <a:latin typeface="Times New Roman" panose="02020603050405020304" pitchFamily="18" charset="0"/>
                <a:ea typeface="+mn-lt"/>
                <a:cs typeface="Times New Roman" panose="02020603050405020304" pitchFamily="18" charset="0"/>
              </a:rPr>
              <a:t>, </a:t>
            </a:r>
            <a:r>
              <a:rPr lang="en-US" sz="1400" b="1">
                <a:latin typeface="Times New Roman" panose="02020603050405020304" pitchFamily="18" charset="0"/>
                <a:ea typeface="+mn-lt"/>
                <a:cs typeface="Times New Roman" panose="02020603050405020304" pitchFamily="18" charset="0"/>
              </a:rPr>
              <a:t>hedging decisions</a:t>
            </a:r>
            <a:r>
              <a:rPr lang="en-US" sz="1400">
                <a:latin typeface="Times New Roman" panose="02020603050405020304" pitchFamily="18" charset="0"/>
                <a:ea typeface="+mn-lt"/>
                <a:cs typeface="Times New Roman" panose="02020603050405020304" pitchFamily="18" charset="0"/>
              </a:rPr>
              <a:t>, and </a:t>
            </a:r>
            <a:r>
              <a:rPr lang="en-US" sz="1400" b="1">
                <a:latin typeface="Times New Roman" panose="02020603050405020304" pitchFamily="18" charset="0"/>
                <a:ea typeface="+mn-lt"/>
                <a:cs typeface="Times New Roman" panose="02020603050405020304" pitchFamily="18" charset="0"/>
              </a:rPr>
              <a:t>macroeconomic forecasts</a:t>
            </a:r>
            <a:endParaRPr lang="en-US" sz="1400">
              <a:latin typeface="Times New Roman" panose="02020603050405020304" pitchFamily="18" charset="0"/>
              <a:cs typeface="Times New Roman" panose="02020603050405020304" pitchFamily="18" charset="0"/>
            </a:endParaRPr>
          </a:p>
          <a:p>
            <a:pPr marL="285750" indent="-285750">
              <a:spcBef>
                <a:spcPts val="300"/>
              </a:spcBef>
              <a:spcAft>
                <a:spcPts val="300"/>
              </a:spcAft>
              <a:buFont typeface="Arial"/>
              <a:buChar char="•"/>
            </a:pPr>
            <a:r>
              <a:rPr lang="en-US" sz="1400">
                <a:latin typeface="Times New Roman" panose="02020603050405020304" pitchFamily="18" charset="0"/>
                <a:ea typeface="+mn-lt"/>
                <a:cs typeface="Times New Roman" panose="02020603050405020304" pitchFamily="18" charset="0"/>
              </a:rPr>
              <a:t>Understanding correlations helps identify which variables may enhance </a:t>
            </a:r>
            <a:r>
              <a:rPr lang="en-US" sz="1400" b="1">
                <a:latin typeface="Times New Roman" panose="02020603050405020304" pitchFamily="18" charset="0"/>
                <a:ea typeface="+mn-lt"/>
                <a:cs typeface="Times New Roman" panose="02020603050405020304" pitchFamily="18" charset="0"/>
              </a:rPr>
              <a:t>prediction accuracy</a:t>
            </a:r>
            <a:endParaRPr lang="en-US" sz="1400">
              <a:latin typeface="Times New Roman" panose="02020603050405020304" pitchFamily="18" charset="0"/>
              <a:cs typeface="Times New Roman" panose="02020603050405020304" pitchFamily="18" charset="0"/>
            </a:endParaRPr>
          </a:p>
          <a:p>
            <a:pPr>
              <a:spcBef>
                <a:spcPts val="300"/>
              </a:spcBef>
              <a:spcAft>
                <a:spcPts val="300"/>
              </a:spcAft>
            </a:pPr>
            <a:endParaRPr lang="en-US" altLang="en-US" sz="1400" b="1">
              <a:latin typeface="Times New Roman" panose="02020603050405020304" pitchFamily="18" charset="0"/>
              <a:cs typeface="Times New Roman" panose="02020603050405020304" pitchFamily="18" charset="0"/>
            </a:endParaRPr>
          </a:p>
        </p:txBody>
      </p:sp>
      <p:pic>
        <p:nvPicPr>
          <p:cNvPr id="4" name="Picture 3" descr="A grid of red and blue squares&#10;&#10;AI-generated content may be incorrect.">
            <a:extLst>
              <a:ext uri="{FF2B5EF4-FFF2-40B4-BE49-F238E27FC236}">
                <a16:creationId xmlns:a16="http://schemas.microsoft.com/office/drawing/2014/main" id="{B7080862-448C-E9E6-5ACF-648ED0BDFEC8}"/>
              </a:ext>
            </a:extLst>
          </p:cNvPr>
          <p:cNvPicPr>
            <a:picLocks noChangeAspect="1"/>
          </p:cNvPicPr>
          <p:nvPr/>
        </p:nvPicPr>
        <p:blipFill>
          <a:blip r:embed="rId3"/>
          <a:stretch>
            <a:fillRect/>
          </a:stretch>
        </p:blipFill>
        <p:spPr>
          <a:xfrm>
            <a:off x="7392364" y="1738825"/>
            <a:ext cx="4477321" cy="3382408"/>
          </a:xfrm>
          <a:prstGeom prst="rect">
            <a:avLst/>
          </a:prstGeom>
        </p:spPr>
      </p:pic>
      <p:cxnSp>
        <p:nvCxnSpPr>
          <p:cNvPr id="6" name="Google Shape;151;p26">
            <a:extLst>
              <a:ext uri="{FF2B5EF4-FFF2-40B4-BE49-F238E27FC236}">
                <a16:creationId xmlns:a16="http://schemas.microsoft.com/office/drawing/2014/main" id="{94D3C9D0-5DE5-2473-3CF3-8CFE5B217F45}"/>
              </a:ext>
            </a:extLst>
          </p:cNvPr>
          <p:cNvCxnSpPr>
            <a:cxnSpLocks/>
          </p:cNvCxnSpPr>
          <p:nvPr/>
        </p:nvCxnSpPr>
        <p:spPr>
          <a:xfrm>
            <a:off x="596646" y="620073"/>
            <a:ext cx="11088848" cy="0"/>
          </a:xfrm>
          <a:prstGeom prst="straightConnector1">
            <a:avLst/>
          </a:prstGeom>
          <a:noFill/>
          <a:ln w="57150" cap="flat" cmpd="sng">
            <a:solidFill>
              <a:srgbClr val="002060"/>
            </a:solidFill>
            <a:prstDash val="solid"/>
            <a:miter lim="800000"/>
            <a:headEnd type="none" w="sm" len="sm"/>
            <a:tailEnd type="none" w="sm" len="sm"/>
          </a:ln>
        </p:spPr>
      </p:cxnSp>
      <p:sp>
        <p:nvSpPr>
          <p:cNvPr id="7" name="Slide Number Placeholder 6">
            <a:extLst>
              <a:ext uri="{FF2B5EF4-FFF2-40B4-BE49-F238E27FC236}">
                <a16:creationId xmlns:a16="http://schemas.microsoft.com/office/drawing/2014/main" id="{BF0A8C52-2036-6A76-3FD8-DA53B54AED75}"/>
              </a:ext>
            </a:extLst>
          </p:cNvPr>
          <p:cNvSpPr>
            <a:spLocks noGrp="1"/>
          </p:cNvSpPr>
          <p:nvPr>
            <p:ph type="sldNum" sz="quarter" idx="12"/>
          </p:nvPr>
        </p:nvSpPr>
        <p:spPr/>
        <p:txBody>
          <a:bodyPr/>
          <a:lstStyle/>
          <a:p>
            <a:fld id="{B4A918BC-4D43-4B42-B3C0-E7EBE25E6AF0}" type="slidenum">
              <a:rPr lang="en-US" smtClean="0"/>
              <a:t>4</a:t>
            </a:fld>
            <a:endParaRPr lang="en-US"/>
          </a:p>
        </p:txBody>
      </p:sp>
    </p:spTree>
    <p:extLst>
      <p:ext uri="{BB962C8B-B14F-4D97-AF65-F5344CB8AC3E}">
        <p14:creationId xmlns:p14="http://schemas.microsoft.com/office/powerpoint/2010/main" val="1643467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D4464F-AACD-2715-BEE2-3A3AEF4747D7}"/>
              </a:ext>
            </a:extLst>
          </p:cNvPr>
          <p:cNvSpPr txBox="1"/>
          <p:nvPr/>
        </p:nvSpPr>
        <p:spPr>
          <a:xfrm>
            <a:off x="596646" y="10180"/>
            <a:ext cx="7530429" cy="631615"/>
          </a:xfrm>
          <a:prstGeom prst="rect">
            <a:avLst/>
          </a:prstGeom>
        </p:spPr>
        <p:txBody>
          <a:bodyPr vert="horz" lIns="91440" tIns="45720" rIns="91440" bIns="45720" rtlCol="0" anchor="ctr">
            <a:normAutofit/>
          </a:bodyPr>
          <a:lstStyle/>
          <a:p>
            <a:pPr>
              <a:spcBef>
                <a:spcPct val="0"/>
              </a:spcBef>
              <a:spcAft>
                <a:spcPts val="600"/>
              </a:spcAft>
            </a:pPr>
            <a:r>
              <a:rPr lang="en-US" sz="2800" b="1">
                <a:latin typeface="Times New Roman" panose="02020603050405020304" pitchFamily="18" charset="0"/>
                <a:ea typeface="+mn-lt"/>
                <a:cs typeface="Times New Roman" panose="02020603050405020304" pitchFamily="18" charset="0"/>
              </a:rPr>
              <a:t>Importance of Key Market Features</a:t>
            </a:r>
          </a:p>
        </p:txBody>
      </p:sp>
      <p:sp>
        <p:nvSpPr>
          <p:cNvPr id="3" name="TextBox 2">
            <a:extLst>
              <a:ext uri="{FF2B5EF4-FFF2-40B4-BE49-F238E27FC236}">
                <a16:creationId xmlns:a16="http://schemas.microsoft.com/office/drawing/2014/main" id="{DF4B3A4D-A07A-303A-858E-A823A35B213A}"/>
              </a:ext>
            </a:extLst>
          </p:cNvPr>
          <p:cNvSpPr txBox="1"/>
          <p:nvPr/>
        </p:nvSpPr>
        <p:spPr>
          <a:xfrm>
            <a:off x="401887" y="2108719"/>
            <a:ext cx="5824535" cy="3422022"/>
          </a:xfrm>
          <a:prstGeom prst="rect">
            <a:avLst/>
          </a:prstGeom>
        </p:spPr>
        <p:txBody>
          <a:bodyPr vert="horz" lIns="91440" tIns="45720" rIns="91440" bIns="45720" rtlCol="0" anchor="ctr">
            <a:noAutofit/>
          </a:bodyPr>
          <a:lstStyle/>
          <a:p>
            <a:pPr>
              <a:spcBef>
                <a:spcPts val="300"/>
              </a:spcBef>
              <a:spcAft>
                <a:spcPts val="300"/>
              </a:spcAft>
            </a:pPr>
            <a:r>
              <a:rPr lang="en-US" b="1">
                <a:latin typeface="Times New Roman" panose="02020603050405020304" pitchFamily="18" charset="0"/>
                <a:ea typeface="+mn-lt"/>
                <a:cs typeface="Times New Roman" panose="02020603050405020304" pitchFamily="18" charset="0"/>
              </a:rPr>
              <a:t>Which Market Signals Influence Gold the Most?</a:t>
            </a:r>
            <a:endParaRPr lang="en-US">
              <a:latin typeface="Times New Roman" panose="02020603050405020304" pitchFamily="18" charset="0"/>
              <a:cs typeface="Times New Roman" panose="02020603050405020304" pitchFamily="18" charset="0"/>
            </a:endParaRPr>
          </a:p>
          <a:p>
            <a:pPr marL="285750" indent="-285750">
              <a:spcBef>
                <a:spcPts val="300"/>
              </a:spcBef>
              <a:spcAft>
                <a:spcPts val="300"/>
              </a:spcAft>
              <a:buFont typeface="Arial"/>
              <a:buChar char="•"/>
            </a:pPr>
            <a:r>
              <a:rPr lang="en-US" b="1">
                <a:latin typeface="Times New Roman" panose="02020603050405020304" pitchFamily="18" charset="0"/>
                <a:ea typeface="+mn-lt"/>
                <a:cs typeface="Times New Roman" panose="02020603050405020304" pitchFamily="18" charset="0"/>
              </a:rPr>
              <a:t>Silver (SLV):</a:t>
            </a:r>
            <a:br>
              <a:rPr lang="en-US">
                <a:latin typeface="Times New Roman" panose="02020603050405020304" pitchFamily="18" charset="0"/>
                <a:ea typeface="+mn-lt"/>
                <a:cs typeface="Times New Roman" panose="02020603050405020304" pitchFamily="18" charset="0"/>
              </a:rPr>
            </a:br>
            <a:r>
              <a:rPr lang="en-US">
                <a:latin typeface="Times New Roman" panose="02020603050405020304" pitchFamily="18" charset="0"/>
                <a:ea typeface="+mn-lt"/>
                <a:cs typeface="Times New Roman" panose="02020603050405020304" pitchFamily="18" charset="0"/>
              </a:rPr>
              <a:t> Moves closely with gold due to shared demand drivers, industrial usage, and investor sentiment. Their strong positive association appears clearly in both the correlation heatmap and scatter-plot matrix.</a:t>
            </a:r>
            <a:endParaRPr lang="en-US">
              <a:latin typeface="Times New Roman" panose="02020603050405020304" pitchFamily="18" charset="0"/>
              <a:cs typeface="Times New Roman" panose="02020603050405020304" pitchFamily="18" charset="0"/>
            </a:endParaRPr>
          </a:p>
          <a:p>
            <a:pPr marL="285750" indent="-285750">
              <a:spcBef>
                <a:spcPts val="300"/>
              </a:spcBef>
              <a:spcAft>
                <a:spcPts val="300"/>
              </a:spcAft>
              <a:buFont typeface="Arial"/>
              <a:buChar char="•"/>
            </a:pPr>
            <a:r>
              <a:rPr lang="en-US" b="1">
                <a:latin typeface="Times New Roman" panose="02020603050405020304" pitchFamily="18" charset="0"/>
                <a:ea typeface="+mn-lt"/>
                <a:cs typeface="Times New Roman" panose="02020603050405020304" pitchFamily="18" charset="0"/>
              </a:rPr>
              <a:t>Oil (USO):</a:t>
            </a:r>
            <a:br>
              <a:rPr lang="en-US">
                <a:latin typeface="Times New Roman" panose="02020603050405020304" pitchFamily="18" charset="0"/>
                <a:ea typeface="+mn-lt"/>
                <a:cs typeface="Times New Roman" panose="02020603050405020304" pitchFamily="18" charset="0"/>
              </a:rPr>
            </a:br>
            <a:r>
              <a:rPr lang="en-US">
                <a:latin typeface="Times New Roman" panose="02020603050405020304" pitchFamily="18" charset="0"/>
                <a:ea typeface="+mn-lt"/>
                <a:cs typeface="Times New Roman" panose="02020603050405020304" pitchFamily="18" charset="0"/>
              </a:rPr>
              <a:t>Oil shocks affect inflation and global production costs. When inflation expectations rise, gold often strengthens as a protective store of value.</a:t>
            </a:r>
            <a:endParaRPr lang="en-US">
              <a:latin typeface="Times New Roman" panose="02020603050405020304" pitchFamily="18" charset="0"/>
              <a:cs typeface="Times New Roman" panose="02020603050405020304" pitchFamily="18" charset="0"/>
            </a:endParaRPr>
          </a:p>
          <a:p>
            <a:pPr marL="285750" indent="-285750">
              <a:spcBef>
                <a:spcPts val="300"/>
              </a:spcBef>
              <a:spcAft>
                <a:spcPts val="300"/>
              </a:spcAft>
              <a:buFont typeface="Arial"/>
              <a:buChar char="•"/>
            </a:pPr>
            <a:r>
              <a:rPr lang="en-US" b="1">
                <a:latin typeface="Times New Roman" panose="02020603050405020304" pitchFamily="18" charset="0"/>
                <a:ea typeface="+mn-lt"/>
                <a:cs typeface="Times New Roman" panose="02020603050405020304" pitchFamily="18" charset="0"/>
              </a:rPr>
              <a:t>S&amp;P 500 (SPX):</a:t>
            </a:r>
            <a:br>
              <a:rPr lang="en-US">
                <a:latin typeface="Times New Roman" panose="02020603050405020304" pitchFamily="18" charset="0"/>
                <a:ea typeface="+mn-lt"/>
                <a:cs typeface="Times New Roman" panose="02020603050405020304" pitchFamily="18" charset="0"/>
              </a:rPr>
            </a:br>
            <a:r>
              <a:rPr lang="en-US">
                <a:latin typeface="Times New Roman" panose="02020603050405020304" pitchFamily="18" charset="0"/>
                <a:ea typeface="+mn-lt"/>
                <a:cs typeface="Times New Roman" panose="02020603050405020304" pitchFamily="18" charset="0"/>
              </a:rPr>
              <a:t>Represents overall market performance. Gold frequently behaves as a defensive asset, showing weaker or even negative co-movement with equities during stress periods.</a:t>
            </a:r>
            <a:endParaRPr lang="en-US">
              <a:latin typeface="Times New Roman" panose="02020603050405020304" pitchFamily="18" charset="0"/>
              <a:cs typeface="Times New Roman" panose="02020603050405020304" pitchFamily="18" charset="0"/>
            </a:endParaRPr>
          </a:p>
          <a:p>
            <a:pPr marL="285750" indent="-285750">
              <a:spcBef>
                <a:spcPts val="300"/>
              </a:spcBef>
              <a:spcAft>
                <a:spcPts val="300"/>
              </a:spcAft>
              <a:buFont typeface="Arial"/>
              <a:buChar char="•"/>
            </a:pPr>
            <a:r>
              <a:rPr lang="en-US" b="1">
                <a:latin typeface="Times New Roman" panose="02020603050405020304" pitchFamily="18" charset="0"/>
                <a:ea typeface="+mn-lt"/>
                <a:cs typeface="Times New Roman" panose="02020603050405020304" pitchFamily="18" charset="0"/>
              </a:rPr>
              <a:t>EUR/USD Exchange Rate:</a:t>
            </a:r>
            <a:br>
              <a:rPr lang="en-US">
                <a:latin typeface="Times New Roman" panose="02020603050405020304" pitchFamily="18" charset="0"/>
                <a:ea typeface="+mn-lt"/>
                <a:cs typeface="Times New Roman" panose="02020603050405020304" pitchFamily="18" charset="0"/>
              </a:rPr>
            </a:br>
            <a:r>
              <a:rPr lang="en-US">
                <a:latin typeface="Times New Roman" panose="02020603050405020304" pitchFamily="18" charset="0"/>
                <a:ea typeface="+mn-lt"/>
                <a:cs typeface="Times New Roman" panose="02020603050405020304" pitchFamily="18" charset="0"/>
              </a:rPr>
              <a:t>Currency fluctuations impact gold because it is priced in USD. A softer dollar generally makes gold cheaper internationally, increasing demand.</a:t>
            </a:r>
            <a:endParaRPr lang="en-US">
              <a:latin typeface="Times New Roman" panose="02020603050405020304" pitchFamily="18" charset="0"/>
              <a:cs typeface="Times New Roman" panose="02020603050405020304" pitchFamily="18" charset="0"/>
            </a:endParaRPr>
          </a:p>
          <a:p>
            <a:pPr>
              <a:spcBef>
                <a:spcPts val="300"/>
              </a:spcBef>
              <a:spcAft>
                <a:spcPts val="300"/>
              </a:spcAft>
            </a:pPr>
            <a:endParaRPr lang="en-US" b="1">
              <a:latin typeface="Times New Roman" panose="02020603050405020304" pitchFamily="18" charset="0"/>
              <a:cs typeface="Times New Roman" panose="02020603050405020304" pitchFamily="18" charset="0"/>
            </a:endParaRPr>
          </a:p>
        </p:txBody>
      </p:sp>
      <p:pic>
        <p:nvPicPr>
          <p:cNvPr id="2" name="Picture 1" descr="A screenshot of a graph&#10;&#10;AI-generated content may be incorrect.">
            <a:extLst>
              <a:ext uri="{FF2B5EF4-FFF2-40B4-BE49-F238E27FC236}">
                <a16:creationId xmlns:a16="http://schemas.microsoft.com/office/drawing/2014/main" id="{032CA25E-B34A-B21D-77D6-FF568C3E62F6}"/>
              </a:ext>
            </a:extLst>
          </p:cNvPr>
          <p:cNvPicPr>
            <a:picLocks noChangeAspect="1"/>
          </p:cNvPicPr>
          <p:nvPr/>
        </p:nvPicPr>
        <p:blipFill>
          <a:blip r:embed="rId3"/>
          <a:stretch>
            <a:fillRect/>
          </a:stretch>
        </p:blipFill>
        <p:spPr>
          <a:xfrm>
            <a:off x="6438900" y="3116580"/>
            <a:ext cx="5472856" cy="3290409"/>
          </a:xfrm>
          <a:prstGeom prst="rect">
            <a:avLst/>
          </a:prstGeom>
        </p:spPr>
      </p:pic>
      <p:pic>
        <p:nvPicPr>
          <p:cNvPr id="6" name="Picture 5" descr="A graph of different colored lines&#10;&#10;AI-generated content may be incorrect.">
            <a:extLst>
              <a:ext uri="{FF2B5EF4-FFF2-40B4-BE49-F238E27FC236}">
                <a16:creationId xmlns:a16="http://schemas.microsoft.com/office/drawing/2014/main" id="{831E8463-01D6-0BE7-5A76-F9D1126928EA}"/>
              </a:ext>
            </a:extLst>
          </p:cNvPr>
          <p:cNvPicPr>
            <a:picLocks noChangeAspect="1"/>
          </p:cNvPicPr>
          <p:nvPr/>
        </p:nvPicPr>
        <p:blipFill>
          <a:blip r:embed="rId4"/>
          <a:stretch>
            <a:fillRect/>
          </a:stretch>
        </p:blipFill>
        <p:spPr>
          <a:xfrm>
            <a:off x="6438900" y="49710"/>
            <a:ext cx="5528169" cy="3066870"/>
          </a:xfrm>
          <a:prstGeom prst="rect">
            <a:avLst/>
          </a:prstGeom>
        </p:spPr>
      </p:pic>
      <p:cxnSp>
        <p:nvCxnSpPr>
          <p:cNvPr id="8" name="Google Shape;151;p26">
            <a:extLst>
              <a:ext uri="{FF2B5EF4-FFF2-40B4-BE49-F238E27FC236}">
                <a16:creationId xmlns:a16="http://schemas.microsoft.com/office/drawing/2014/main" id="{CD4CCD71-4944-C69C-9FAA-6034AC32DEEF}"/>
              </a:ext>
            </a:extLst>
          </p:cNvPr>
          <p:cNvCxnSpPr>
            <a:cxnSpLocks/>
          </p:cNvCxnSpPr>
          <p:nvPr/>
        </p:nvCxnSpPr>
        <p:spPr>
          <a:xfrm>
            <a:off x="596646" y="620073"/>
            <a:ext cx="5727954" cy="0"/>
          </a:xfrm>
          <a:prstGeom prst="straightConnector1">
            <a:avLst/>
          </a:prstGeom>
          <a:noFill/>
          <a:ln w="57150" cap="flat" cmpd="sng">
            <a:solidFill>
              <a:srgbClr val="002060"/>
            </a:solidFill>
            <a:prstDash val="solid"/>
            <a:miter lim="800000"/>
            <a:headEnd type="none" w="sm" len="sm"/>
            <a:tailEnd type="none" w="sm" len="sm"/>
          </a:ln>
        </p:spPr>
      </p:cxnSp>
      <p:sp>
        <p:nvSpPr>
          <p:cNvPr id="10" name="Slide Number Placeholder 9">
            <a:extLst>
              <a:ext uri="{FF2B5EF4-FFF2-40B4-BE49-F238E27FC236}">
                <a16:creationId xmlns:a16="http://schemas.microsoft.com/office/drawing/2014/main" id="{394A1AAD-98E5-AECC-40A8-8E3D43FFCBB9}"/>
              </a:ext>
            </a:extLst>
          </p:cNvPr>
          <p:cNvSpPr>
            <a:spLocks noGrp="1"/>
          </p:cNvSpPr>
          <p:nvPr>
            <p:ph type="sldNum" sz="quarter" idx="12"/>
          </p:nvPr>
        </p:nvSpPr>
        <p:spPr/>
        <p:txBody>
          <a:bodyPr/>
          <a:lstStyle/>
          <a:p>
            <a:fld id="{B4A918BC-4D43-4B42-B3C0-E7EBE25E6AF0}" type="slidenum">
              <a:rPr lang="en-US" smtClean="0"/>
              <a:t>5</a:t>
            </a:fld>
            <a:endParaRPr lang="en-US"/>
          </a:p>
        </p:txBody>
      </p:sp>
    </p:spTree>
    <p:extLst>
      <p:ext uri="{BB962C8B-B14F-4D97-AF65-F5344CB8AC3E}">
        <p14:creationId xmlns:p14="http://schemas.microsoft.com/office/powerpoint/2010/main" val="2330925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6" name="Rectangle 718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4" name="Picture 6" descr="Make Your Association More Inviting to International Customers">
            <a:extLst>
              <a:ext uri="{FF2B5EF4-FFF2-40B4-BE49-F238E27FC236}">
                <a16:creationId xmlns:a16="http://schemas.microsoft.com/office/drawing/2014/main" id="{E27ADAA7-6D04-829E-4C01-2C356F88E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363" t="3074" r="12415" b="-1"/>
          <a:stretch>
            <a:fillRect/>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88" name="Rectangle 718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EF58D9-A033-2546-3F4D-52ECD4F5C53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a:solidFill>
                  <a:schemeClr val="bg1"/>
                </a:solidFill>
                <a:latin typeface="Times New Roman" panose="02020603050405020304" pitchFamily="18" charset="0"/>
                <a:cs typeface="Times New Roman" panose="02020603050405020304" pitchFamily="18" charset="0"/>
              </a:rPr>
              <a:t>Association</a:t>
            </a:r>
          </a:p>
        </p:txBody>
      </p:sp>
      <p:sp>
        <p:nvSpPr>
          <p:cNvPr id="7190" name="Rectangle 718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192" name="Rectangle 719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B5D6FA2D-94EB-2760-2B87-B4F381A108C4}"/>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defTabSz="914400">
              <a:spcAft>
                <a:spcPts val="600"/>
              </a:spcAft>
              <a:defRPr/>
            </a:pPr>
            <a:fld id="{B4A918BC-4D43-4B42-B3C0-E7EBE25E6AF0}" type="slidenum">
              <a:rPr lang="en-US">
                <a:solidFill>
                  <a:schemeClr val="bg1"/>
                </a:solidFill>
                <a:latin typeface="Calibri" panose="020F0502020204030204"/>
              </a:rPr>
              <a:pPr defTabSz="914400">
                <a:spcAft>
                  <a:spcPts val="600"/>
                </a:spcAft>
                <a:defRPr/>
              </a:pPr>
              <a:t>6</a:t>
            </a:fld>
            <a:endParaRPr lang="en-US">
              <a:solidFill>
                <a:schemeClr val="bg1"/>
              </a:solidFill>
              <a:latin typeface="Calibri" panose="020F0502020204030204"/>
            </a:endParaRPr>
          </a:p>
        </p:txBody>
      </p:sp>
    </p:spTree>
    <p:extLst>
      <p:ext uri="{BB962C8B-B14F-4D97-AF65-F5344CB8AC3E}">
        <p14:creationId xmlns:p14="http://schemas.microsoft.com/office/powerpoint/2010/main" val="219017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EDC9BC-0E7F-35D1-52BC-C212A1BC4A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17785F-C0A6-8AF7-0088-330571D054D0}"/>
              </a:ext>
            </a:extLst>
          </p:cNvPr>
          <p:cNvSpPr>
            <a:spLocks noGrp="1"/>
          </p:cNvSpPr>
          <p:nvPr>
            <p:ph type="title"/>
          </p:nvPr>
        </p:nvSpPr>
        <p:spPr>
          <a:xfrm>
            <a:off x="596646" y="157524"/>
            <a:ext cx="9589765" cy="356043"/>
          </a:xfrm>
        </p:spPr>
        <p:txBody>
          <a:bodyPr>
            <a:normAutofit fontScale="90000"/>
          </a:bodyPr>
          <a:lstStyle/>
          <a:p>
            <a:r>
              <a:rPr lang="en-US" sz="3200" b="1">
                <a:latin typeface="Times New Roman" panose="02020603050405020304" pitchFamily="18" charset="0"/>
                <a:cs typeface="Times New Roman" panose="02020603050405020304" pitchFamily="18" charset="0"/>
              </a:rPr>
              <a:t>Methods</a:t>
            </a:r>
          </a:p>
        </p:txBody>
      </p:sp>
      <p:graphicFrame>
        <p:nvGraphicFramePr>
          <p:cNvPr id="8" name="Content Placeholder 7">
            <a:extLst>
              <a:ext uri="{FF2B5EF4-FFF2-40B4-BE49-F238E27FC236}">
                <a16:creationId xmlns:a16="http://schemas.microsoft.com/office/drawing/2014/main" id="{FB8B7ABB-4763-89E2-F741-6C9BCBA45625}"/>
              </a:ext>
            </a:extLst>
          </p:cNvPr>
          <p:cNvGraphicFramePr>
            <a:graphicFrameLocks noGrp="1"/>
          </p:cNvGraphicFramePr>
          <p:nvPr>
            <p:ph idx="1"/>
            <p:extLst>
              <p:ext uri="{D42A27DB-BD31-4B8C-83A1-F6EECF244321}">
                <p14:modId xmlns:p14="http://schemas.microsoft.com/office/powerpoint/2010/main" val="4160582954"/>
              </p:ext>
            </p:extLst>
          </p:nvPr>
        </p:nvGraphicFramePr>
        <p:xfrm>
          <a:off x="904853" y="1336472"/>
          <a:ext cx="10382293" cy="3262698"/>
        </p:xfrm>
        <a:graphic>
          <a:graphicData uri="http://schemas.openxmlformats.org/drawingml/2006/table">
            <a:tbl>
              <a:tblPr firstRow="1" bandRow="1">
                <a:tableStyleId>{0660B408-B3CF-4A94-85FC-2B1E0A45F4A2}</a:tableStyleId>
              </a:tblPr>
              <a:tblGrid>
                <a:gridCol w="1341790">
                  <a:extLst>
                    <a:ext uri="{9D8B030D-6E8A-4147-A177-3AD203B41FA5}">
                      <a16:colId xmlns:a16="http://schemas.microsoft.com/office/drawing/2014/main" val="4196545475"/>
                    </a:ext>
                  </a:extLst>
                </a:gridCol>
                <a:gridCol w="1616058">
                  <a:extLst>
                    <a:ext uri="{9D8B030D-6E8A-4147-A177-3AD203B41FA5}">
                      <a16:colId xmlns:a16="http://schemas.microsoft.com/office/drawing/2014/main" val="4241098608"/>
                    </a:ext>
                  </a:extLst>
                </a:gridCol>
                <a:gridCol w="1893408">
                  <a:extLst>
                    <a:ext uri="{9D8B030D-6E8A-4147-A177-3AD203B41FA5}">
                      <a16:colId xmlns:a16="http://schemas.microsoft.com/office/drawing/2014/main" val="741056320"/>
                    </a:ext>
                  </a:extLst>
                </a:gridCol>
                <a:gridCol w="2731620">
                  <a:extLst>
                    <a:ext uri="{9D8B030D-6E8A-4147-A177-3AD203B41FA5}">
                      <a16:colId xmlns:a16="http://schemas.microsoft.com/office/drawing/2014/main" val="3232289994"/>
                    </a:ext>
                  </a:extLst>
                </a:gridCol>
                <a:gridCol w="2799417">
                  <a:extLst>
                    <a:ext uri="{9D8B030D-6E8A-4147-A177-3AD203B41FA5}">
                      <a16:colId xmlns:a16="http://schemas.microsoft.com/office/drawing/2014/main" val="685054517"/>
                    </a:ext>
                  </a:extLst>
                </a:gridCol>
              </a:tblGrid>
              <a:tr h="454625">
                <a:tc>
                  <a:txBody>
                    <a:bodyPr/>
                    <a:lstStyle/>
                    <a:p>
                      <a:pPr algn="ctr" fontAlgn="ctr"/>
                      <a:r>
                        <a:rPr lang="en-US" sz="1900">
                          <a:effectLst/>
                          <a:latin typeface="Times New Roman" panose="02020603050405020304" pitchFamily="18" charset="0"/>
                          <a:cs typeface="Times New Roman" panose="02020603050405020304" pitchFamily="18" charset="0"/>
                        </a:rPr>
                        <a:t>Algorithm</a:t>
                      </a:r>
                    </a:p>
                  </a:txBody>
                  <a:tcPr marL="59791" marR="59791" marT="29896" marB="29896" anchor="ctr"/>
                </a:tc>
                <a:tc>
                  <a:txBody>
                    <a:bodyPr/>
                    <a:lstStyle/>
                    <a:p>
                      <a:pPr algn="ctr" fontAlgn="ctr"/>
                      <a:r>
                        <a:rPr lang="en-US" sz="1900">
                          <a:effectLst/>
                          <a:latin typeface="Times New Roman" panose="02020603050405020304" pitchFamily="18" charset="0"/>
                          <a:cs typeface="Times New Roman" panose="02020603050405020304" pitchFamily="18" charset="0"/>
                        </a:rPr>
                        <a:t>Efficiency</a:t>
                      </a:r>
                    </a:p>
                  </a:txBody>
                  <a:tcPr marL="59791" marR="59791" marT="29896" marB="29896" anchor="ctr"/>
                </a:tc>
                <a:tc>
                  <a:txBody>
                    <a:bodyPr/>
                    <a:lstStyle/>
                    <a:p>
                      <a:pPr algn="ctr" fontAlgn="ctr"/>
                      <a:r>
                        <a:rPr lang="en-US" sz="1900">
                          <a:effectLst/>
                          <a:latin typeface="Times New Roman" panose="02020603050405020304" pitchFamily="18" charset="0"/>
                          <a:cs typeface="Times New Roman" panose="02020603050405020304" pitchFamily="18" charset="0"/>
                        </a:rPr>
                        <a:t>Best for</a:t>
                      </a:r>
                    </a:p>
                  </a:txBody>
                  <a:tcPr marL="59791" marR="59791" marT="29896" marB="29896" anchor="ctr"/>
                </a:tc>
                <a:tc>
                  <a:txBody>
                    <a:bodyPr/>
                    <a:lstStyle/>
                    <a:p>
                      <a:pPr algn="ctr" fontAlgn="ctr"/>
                      <a:r>
                        <a:rPr lang="en-US" sz="1900">
                          <a:effectLst/>
                          <a:latin typeface="Times New Roman" panose="02020603050405020304" pitchFamily="18" charset="0"/>
                          <a:cs typeface="Times New Roman" panose="02020603050405020304" pitchFamily="18" charset="0"/>
                        </a:rPr>
                        <a:t>Strength</a:t>
                      </a:r>
                    </a:p>
                  </a:txBody>
                  <a:tcPr marL="59791" marR="59791" marT="29896" marB="29896" anchor="ctr"/>
                </a:tc>
                <a:tc>
                  <a:txBody>
                    <a:bodyPr/>
                    <a:lstStyle/>
                    <a:p>
                      <a:pPr algn="ctr" fontAlgn="ctr"/>
                      <a:r>
                        <a:rPr lang="en-US" sz="1900">
                          <a:effectLst/>
                          <a:latin typeface="Times New Roman" panose="02020603050405020304" pitchFamily="18" charset="0"/>
                          <a:cs typeface="Times New Roman" panose="02020603050405020304" pitchFamily="18" charset="0"/>
                        </a:rPr>
                        <a:t>Weakness</a:t>
                      </a:r>
                    </a:p>
                  </a:txBody>
                  <a:tcPr marL="59791" marR="59791" marT="29896" marB="29896" anchor="ctr"/>
                </a:tc>
                <a:extLst>
                  <a:ext uri="{0D108BD9-81ED-4DB2-BD59-A6C34878D82A}">
                    <a16:rowId xmlns:a16="http://schemas.microsoft.com/office/drawing/2014/main" val="2385259227"/>
                  </a:ext>
                </a:extLst>
              </a:tr>
              <a:tr h="1039181">
                <a:tc>
                  <a:txBody>
                    <a:bodyPr/>
                    <a:lstStyle/>
                    <a:p>
                      <a:pPr algn="ctr"/>
                      <a:r>
                        <a:rPr lang="en-US" sz="1900" err="1">
                          <a:effectLst/>
                          <a:latin typeface="Times New Roman" panose="02020603050405020304" pitchFamily="18" charset="0"/>
                          <a:cs typeface="Times New Roman" panose="02020603050405020304" pitchFamily="18" charset="0"/>
                        </a:rPr>
                        <a:t>Apriori</a:t>
                      </a:r>
                    </a:p>
                  </a:txBody>
                  <a:tcPr marL="59791" marR="59791" marT="29896" marB="29896" anchor="ctr"/>
                </a:tc>
                <a:tc>
                  <a:txBody>
                    <a:bodyPr/>
                    <a:lstStyle/>
                    <a:p>
                      <a:pPr algn="ctr"/>
                      <a:r>
                        <a:rPr lang="en-US" sz="1700">
                          <a:effectLst/>
                          <a:latin typeface="Times New Roman" panose="02020603050405020304" pitchFamily="18" charset="0"/>
                          <a:cs typeface="Times New Roman" panose="02020603050405020304" pitchFamily="18" charset="0"/>
                        </a:rPr>
                        <a:t>Moderate (Candidate Generation)</a:t>
                      </a:r>
                    </a:p>
                  </a:txBody>
                  <a:tcPr marL="59791" marR="59791" marT="29896" marB="29896" anchor="ctr"/>
                </a:tc>
                <a:tc>
                  <a:txBody>
                    <a:bodyPr/>
                    <a:lstStyle/>
                    <a:p>
                      <a:pPr algn="ctr"/>
                      <a:r>
                        <a:rPr lang="en-US" sz="1700">
                          <a:effectLst/>
                          <a:latin typeface="Times New Roman" panose="02020603050405020304" pitchFamily="18" charset="0"/>
                          <a:cs typeface="Times New Roman" panose="02020603050405020304" pitchFamily="18" charset="0"/>
                        </a:rPr>
                        <a:t>Small to Moderate Datasets</a:t>
                      </a:r>
                    </a:p>
                  </a:txBody>
                  <a:tcPr marL="59791" marR="59791" marT="29896" marB="29896" anchor="ctr"/>
                </a:tc>
                <a:tc>
                  <a:txBody>
                    <a:bodyPr/>
                    <a:lstStyle/>
                    <a:p>
                      <a:pPr algn="ctr"/>
                      <a:r>
                        <a:rPr lang="en-US" sz="1700">
                          <a:effectLst/>
                          <a:latin typeface="Times New Roman" panose="02020603050405020304" pitchFamily="18" charset="0"/>
                          <a:cs typeface="Times New Roman" panose="02020603050405020304" pitchFamily="18" charset="0"/>
                        </a:rPr>
                        <a:t>Straightforward implementation</a:t>
                      </a:r>
                    </a:p>
                  </a:txBody>
                  <a:tcPr marL="59791" marR="59791" marT="29896" marB="29896" anchor="ctr"/>
                </a:tc>
                <a:tc>
                  <a:txBody>
                    <a:bodyPr/>
                    <a:lstStyle/>
                    <a:p>
                      <a:pPr algn="ctr"/>
                      <a:r>
                        <a:rPr lang="en-US" sz="1700">
                          <a:effectLst/>
                          <a:latin typeface="Times New Roman" panose="02020603050405020304" pitchFamily="18" charset="0"/>
                          <a:cs typeface="Times New Roman" panose="02020603050405020304" pitchFamily="18" charset="0"/>
                        </a:rPr>
                        <a:t>Slow for large datasets due to candidate exploration</a:t>
                      </a:r>
                    </a:p>
                  </a:txBody>
                  <a:tcPr marL="59791" marR="59791" marT="29896" marB="29896" anchor="ctr"/>
                </a:tc>
                <a:extLst>
                  <a:ext uri="{0D108BD9-81ED-4DB2-BD59-A6C34878D82A}">
                    <a16:rowId xmlns:a16="http://schemas.microsoft.com/office/drawing/2014/main" val="2724111513"/>
                  </a:ext>
                </a:extLst>
              </a:tr>
              <a:tr h="1039181">
                <a:tc>
                  <a:txBody>
                    <a:bodyPr/>
                    <a:lstStyle/>
                    <a:p>
                      <a:pPr algn="ctr"/>
                      <a:r>
                        <a:rPr lang="en-US" sz="1900">
                          <a:effectLst/>
                          <a:latin typeface="Times New Roman" panose="02020603050405020304" pitchFamily="18" charset="0"/>
                          <a:cs typeface="Times New Roman" panose="02020603050405020304" pitchFamily="18" charset="0"/>
                        </a:rPr>
                        <a:t>FP-Growth</a:t>
                      </a:r>
                    </a:p>
                  </a:txBody>
                  <a:tcPr marL="59791" marR="59791" marT="29896" marB="29896" anchor="ctr"/>
                </a:tc>
                <a:tc>
                  <a:txBody>
                    <a:bodyPr/>
                    <a:lstStyle/>
                    <a:p>
                      <a:pPr algn="ctr"/>
                      <a:r>
                        <a:rPr lang="en-US" sz="1700">
                          <a:effectLst/>
                          <a:latin typeface="Times New Roman" panose="02020603050405020304" pitchFamily="18" charset="0"/>
                          <a:cs typeface="Times New Roman" panose="02020603050405020304" pitchFamily="18" charset="0"/>
                        </a:rPr>
                        <a:t>High (FP-Tree)</a:t>
                      </a:r>
                    </a:p>
                  </a:txBody>
                  <a:tcPr marL="59791" marR="59791" marT="29896" marB="29896" anchor="ctr"/>
                </a:tc>
                <a:tc>
                  <a:txBody>
                    <a:bodyPr/>
                    <a:lstStyle/>
                    <a:p>
                      <a:pPr algn="ctr"/>
                      <a:r>
                        <a:rPr lang="en-US" sz="1700">
                          <a:effectLst/>
                          <a:latin typeface="Times New Roman" panose="02020603050405020304" pitchFamily="18" charset="0"/>
                          <a:cs typeface="Times New Roman" panose="02020603050405020304" pitchFamily="18" charset="0"/>
                        </a:rPr>
                        <a:t>Large Datasets with Dense Patterns</a:t>
                      </a:r>
                    </a:p>
                  </a:txBody>
                  <a:tcPr marL="59791" marR="59791" marT="29896" marB="29896" anchor="ctr"/>
                </a:tc>
                <a:tc>
                  <a:txBody>
                    <a:bodyPr/>
                    <a:lstStyle/>
                    <a:p>
                      <a:pPr algn="ctr"/>
                      <a:r>
                        <a:rPr lang="en-US" sz="1700">
                          <a:effectLst/>
                          <a:latin typeface="Times New Roman" panose="02020603050405020304" pitchFamily="18" charset="0"/>
                          <a:cs typeface="Times New Roman" panose="02020603050405020304" pitchFamily="18" charset="0"/>
                        </a:rPr>
                        <a:t>Compact representation and fast for large data</a:t>
                      </a:r>
                    </a:p>
                  </a:txBody>
                  <a:tcPr marL="59791" marR="59791" marT="29896" marB="29896" anchor="ctr"/>
                </a:tc>
                <a:tc>
                  <a:txBody>
                    <a:bodyPr/>
                    <a:lstStyle/>
                    <a:p>
                      <a:pPr algn="ctr"/>
                      <a:r>
                        <a:rPr lang="en-US" sz="1700">
                          <a:effectLst/>
                          <a:latin typeface="Times New Roman" panose="02020603050405020304" pitchFamily="18" charset="0"/>
                          <a:cs typeface="Times New Roman" panose="02020603050405020304" pitchFamily="18" charset="0"/>
                        </a:rPr>
                        <a:t>Memory intensive for highly sparse datasets</a:t>
                      </a:r>
                    </a:p>
                  </a:txBody>
                  <a:tcPr marL="59791" marR="59791" marT="29896" marB="29896" anchor="ctr"/>
                </a:tc>
                <a:extLst>
                  <a:ext uri="{0D108BD9-81ED-4DB2-BD59-A6C34878D82A}">
                    <a16:rowId xmlns:a16="http://schemas.microsoft.com/office/drawing/2014/main" val="668641424"/>
                  </a:ext>
                </a:extLst>
              </a:tr>
              <a:tr h="729711">
                <a:tc>
                  <a:txBody>
                    <a:bodyPr/>
                    <a:lstStyle/>
                    <a:p>
                      <a:pPr algn="ctr"/>
                      <a:r>
                        <a:rPr lang="en-US" sz="1900">
                          <a:effectLst/>
                          <a:latin typeface="Times New Roman" panose="02020603050405020304" pitchFamily="18" charset="0"/>
                          <a:cs typeface="Times New Roman" panose="02020603050405020304" pitchFamily="18" charset="0"/>
                        </a:rPr>
                        <a:t>ECLAT</a:t>
                      </a:r>
                    </a:p>
                  </a:txBody>
                  <a:tcPr marL="59791" marR="59791" marT="29896" marB="29896" anchor="ctr"/>
                </a:tc>
                <a:tc>
                  <a:txBody>
                    <a:bodyPr/>
                    <a:lstStyle/>
                    <a:p>
                      <a:pPr algn="ctr"/>
                      <a:r>
                        <a:rPr lang="en-US" sz="1700">
                          <a:effectLst/>
                          <a:latin typeface="Times New Roman" panose="02020603050405020304" pitchFamily="18" charset="0"/>
                          <a:cs typeface="Times New Roman" panose="02020603050405020304" pitchFamily="18" charset="0"/>
                        </a:rPr>
                        <a:t>High (Vertical Format)</a:t>
                      </a:r>
                    </a:p>
                  </a:txBody>
                  <a:tcPr marL="59791" marR="59791" marT="29896" marB="29896" anchor="ctr"/>
                </a:tc>
                <a:tc>
                  <a:txBody>
                    <a:bodyPr/>
                    <a:lstStyle/>
                    <a:p>
                      <a:pPr algn="ctr"/>
                      <a:r>
                        <a:rPr lang="en-US" sz="1700">
                          <a:effectLst/>
                          <a:latin typeface="Times New Roman" panose="02020603050405020304" pitchFamily="18" charset="0"/>
                          <a:cs typeface="Times New Roman" panose="02020603050405020304" pitchFamily="18" charset="0"/>
                        </a:rPr>
                        <a:t>Sparse Datasets or Large </a:t>
                      </a:r>
                      <a:r>
                        <a:rPr lang="en-US" sz="1700" err="1">
                          <a:effectLst/>
                          <a:latin typeface="Times New Roman" panose="02020603050405020304" pitchFamily="18" charset="0"/>
                          <a:cs typeface="Times New Roman" panose="02020603050405020304" pitchFamily="18" charset="0"/>
                        </a:rPr>
                        <a:t>itemsets</a:t>
                      </a:r>
                      <a:endParaRPr lang="en-US" sz="1700">
                        <a:effectLst/>
                        <a:latin typeface="Times New Roman" panose="02020603050405020304" pitchFamily="18" charset="0"/>
                        <a:cs typeface="Times New Roman" panose="02020603050405020304" pitchFamily="18" charset="0"/>
                      </a:endParaRPr>
                    </a:p>
                  </a:txBody>
                  <a:tcPr marL="59791" marR="59791" marT="29896" marB="29896" anchor="ctr"/>
                </a:tc>
                <a:tc>
                  <a:txBody>
                    <a:bodyPr/>
                    <a:lstStyle/>
                    <a:p>
                      <a:pPr algn="ctr"/>
                      <a:r>
                        <a:rPr lang="en-US" sz="1700">
                          <a:effectLst/>
                          <a:latin typeface="Times New Roman" panose="02020603050405020304" pitchFamily="18" charset="0"/>
                          <a:cs typeface="Times New Roman" panose="02020603050405020304" pitchFamily="18" charset="0"/>
                        </a:rPr>
                        <a:t>Efficiently handles large </a:t>
                      </a:r>
                      <a:r>
                        <a:rPr lang="en-US" sz="1700" err="1">
                          <a:effectLst/>
                          <a:latin typeface="Times New Roman" panose="02020603050405020304" pitchFamily="18" charset="0"/>
                          <a:cs typeface="Times New Roman" panose="02020603050405020304" pitchFamily="18" charset="0"/>
                        </a:rPr>
                        <a:t>itemsets</a:t>
                      </a:r>
                    </a:p>
                  </a:txBody>
                  <a:tcPr marL="59791" marR="59791" marT="29896" marB="29896" anchor="ctr"/>
                </a:tc>
                <a:tc>
                  <a:txBody>
                    <a:bodyPr/>
                    <a:lstStyle/>
                    <a:p>
                      <a:pPr algn="ctr"/>
                      <a:r>
                        <a:rPr lang="en-US" sz="1700">
                          <a:effectLst/>
                          <a:latin typeface="Times New Roman" panose="02020603050405020304" pitchFamily="18" charset="0"/>
                          <a:cs typeface="Times New Roman" panose="02020603050405020304" pitchFamily="18" charset="0"/>
                        </a:rPr>
                        <a:t>Limited scalability with very large datasets</a:t>
                      </a:r>
                    </a:p>
                  </a:txBody>
                  <a:tcPr marL="59791" marR="59791" marT="29896" marB="29896" anchor="ctr"/>
                </a:tc>
                <a:extLst>
                  <a:ext uri="{0D108BD9-81ED-4DB2-BD59-A6C34878D82A}">
                    <a16:rowId xmlns:a16="http://schemas.microsoft.com/office/drawing/2014/main" val="1480163777"/>
                  </a:ext>
                </a:extLst>
              </a:tr>
            </a:tbl>
          </a:graphicData>
        </a:graphic>
      </p:graphicFrame>
      <p:cxnSp>
        <p:nvCxnSpPr>
          <p:cNvPr id="3" name="Google Shape;151;p26">
            <a:extLst>
              <a:ext uri="{FF2B5EF4-FFF2-40B4-BE49-F238E27FC236}">
                <a16:creationId xmlns:a16="http://schemas.microsoft.com/office/drawing/2014/main" id="{2D3D0EBC-B80F-6E56-F50C-FF32015A05AD}"/>
              </a:ext>
            </a:extLst>
          </p:cNvPr>
          <p:cNvCxnSpPr>
            <a:cxnSpLocks/>
          </p:cNvCxnSpPr>
          <p:nvPr/>
        </p:nvCxnSpPr>
        <p:spPr>
          <a:xfrm>
            <a:off x="596646" y="620073"/>
            <a:ext cx="11088848" cy="0"/>
          </a:xfrm>
          <a:prstGeom prst="straightConnector1">
            <a:avLst/>
          </a:prstGeom>
          <a:noFill/>
          <a:ln w="57150" cap="flat" cmpd="sng">
            <a:solidFill>
              <a:srgbClr val="002060"/>
            </a:solidFill>
            <a:prstDash val="solid"/>
            <a:miter lim="800000"/>
            <a:headEnd type="none" w="sm" len="sm"/>
            <a:tailEnd type="none" w="sm" len="sm"/>
          </a:ln>
        </p:spPr>
      </p:cxnSp>
      <p:sp>
        <p:nvSpPr>
          <p:cNvPr id="4" name="Slide Number Placeholder 3">
            <a:extLst>
              <a:ext uri="{FF2B5EF4-FFF2-40B4-BE49-F238E27FC236}">
                <a16:creationId xmlns:a16="http://schemas.microsoft.com/office/drawing/2014/main" id="{BD47FDC6-7E76-D45C-41F1-F214777A6DB2}"/>
              </a:ext>
            </a:extLst>
          </p:cNvPr>
          <p:cNvSpPr>
            <a:spLocks noGrp="1"/>
          </p:cNvSpPr>
          <p:nvPr>
            <p:ph type="sldNum" sz="quarter" idx="12"/>
          </p:nvPr>
        </p:nvSpPr>
        <p:spPr/>
        <p:txBody>
          <a:bodyPr/>
          <a:lstStyle/>
          <a:p>
            <a:fld id="{B4A918BC-4D43-4B42-B3C0-E7EBE25E6AF0}" type="slidenum">
              <a:rPr lang="en-US" smtClean="0"/>
              <a:t>7</a:t>
            </a:fld>
            <a:endParaRPr lang="en-US"/>
          </a:p>
        </p:txBody>
      </p:sp>
    </p:spTree>
    <p:extLst>
      <p:ext uri="{BB962C8B-B14F-4D97-AF65-F5344CB8AC3E}">
        <p14:creationId xmlns:p14="http://schemas.microsoft.com/office/powerpoint/2010/main" val="2700073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EEC23-A171-134B-92C6-B24EB0412B63}"/>
              </a:ext>
            </a:extLst>
          </p:cNvPr>
          <p:cNvSpPr>
            <a:spLocks noGrp="1"/>
          </p:cNvSpPr>
          <p:nvPr>
            <p:ph type="title"/>
          </p:nvPr>
        </p:nvSpPr>
        <p:spPr>
          <a:xfrm>
            <a:off x="596646" y="163076"/>
            <a:ext cx="9906199" cy="454846"/>
          </a:xfrm>
        </p:spPr>
        <p:txBody>
          <a:bodyPr>
            <a:normAutofit fontScale="90000"/>
          </a:bodyPr>
          <a:lstStyle/>
          <a:p>
            <a:r>
              <a:rPr lang="en-US" sz="3200" b="1">
                <a:latin typeface="Times New Roman" panose="02020603050405020304" pitchFamily="18" charset="0"/>
                <a:cs typeface="Times New Roman" panose="02020603050405020304" pitchFamily="18" charset="0"/>
              </a:rPr>
              <a:t>Evaluation</a:t>
            </a:r>
          </a:p>
        </p:txBody>
      </p:sp>
      <mc:AlternateContent xmlns:mc="http://schemas.openxmlformats.org/markup-compatibility/2006" xmlns:a14="http://schemas.microsoft.com/office/drawing/2010/main">
        <mc:Choice Requires="a14">
          <p:graphicFrame>
            <p:nvGraphicFramePr>
              <p:cNvPr id="7" name="Content Placeholder 5">
                <a:extLst>
                  <a:ext uri="{FF2B5EF4-FFF2-40B4-BE49-F238E27FC236}">
                    <a16:creationId xmlns:a16="http://schemas.microsoft.com/office/drawing/2014/main" id="{CBB9AE4F-B7CD-28DC-32C0-BC61D0CF4EFC}"/>
                  </a:ext>
                </a:extLst>
              </p:cNvPr>
              <p:cNvGraphicFramePr>
                <a:graphicFrameLocks noGrp="1"/>
              </p:cNvGraphicFramePr>
              <p:nvPr>
                <p:ph idx="1"/>
                <p:extLst>
                  <p:ext uri="{D42A27DB-BD31-4B8C-83A1-F6EECF244321}">
                    <p14:modId xmlns:p14="http://schemas.microsoft.com/office/powerpoint/2010/main" val="1130051320"/>
                  </p:ext>
                </p:extLst>
              </p:nvPr>
            </p:nvGraphicFramePr>
            <p:xfrm>
              <a:off x="604054" y="1220898"/>
              <a:ext cx="10983891" cy="4596161"/>
            </p:xfrm>
            <a:graphic>
              <a:graphicData uri="http://schemas.openxmlformats.org/drawingml/2006/table">
                <a:tbl>
                  <a:tblPr firstRow="1" bandRow="1">
                    <a:tableStyleId>{D27102A9-8310-4765-A935-A1911B00CA55}</a:tableStyleId>
                  </a:tblPr>
                  <a:tblGrid>
                    <a:gridCol w="1160383">
                      <a:extLst>
                        <a:ext uri="{9D8B030D-6E8A-4147-A177-3AD203B41FA5}">
                          <a16:colId xmlns:a16="http://schemas.microsoft.com/office/drawing/2014/main" val="290209422"/>
                        </a:ext>
                      </a:extLst>
                    </a:gridCol>
                    <a:gridCol w="1843059">
                      <a:extLst>
                        <a:ext uri="{9D8B030D-6E8A-4147-A177-3AD203B41FA5}">
                          <a16:colId xmlns:a16="http://schemas.microsoft.com/office/drawing/2014/main" val="4280119634"/>
                        </a:ext>
                      </a:extLst>
                    </a:gridCol>
                    <a:gridCol w="3804021">
                      <a:extLst>
                        <a:ext uri="{9D8B030D-6E8A-4147-A177-3AD203B41FA5}">
                          <a16:colId xmlns:a16="http://schemas.microsoft.com/office/drawing/2014/main" val="943438090"/>
                        </a:ext>
                      </a:extLst>
                    </a:gridCol>
                    <a:gridCol w="1206390">
                      <a:extLst>
                        <a:ext uri="{9D8B030D-6E8A-4147-A177-3AD203B41FA5}">
                          <a16:colId xmlns:a16="http://schemas.microsoft.com/office/drawing/2014/main" val="3913012041"/>
                        </a:ext>
                      </a:extLst>
                    </a:gridCol>
                    <a:gridCol w="2970038">
                      <a:extLst>
                        <a:ext uri="{9D8B030D-6E8A-4147-A177-3AD203B41FA5}">
                          <a16:colId xmlns:a16="http://schemas.microsoft.com/office/drawing/2014/main" val="1724095553"/>
                        </a:ext>
                      </a:extLst>
                    </a:gridCol>
                  </a:tblGrid>
                  <a:tr h="530208">
                    <a:tc>
                      <a:txBody>
                        <a:bodyPr/>
                        <a:lstStyle/>
                        <a:p>
                          <a:pPr algn="ctr" fontAlgn="b"/>
                          <a:r>
                            <a:rPr lang="en-US" sz="1400" u="none" strike="noStrike" cap="all" spc="150">
                              <a:solidFill>
                                <a:srgbClr val="262626"/>
                              </a:solidFill>
                              <a:effectLst/>
                              <a:latin typeface="Times New Roman" panose="02020603050405020304" pitchFamily="18" charset="0"/>
                              <a:cs typeface="Times New Roman" panose="02020603050405020304" pitchFamily="18" charset="0"/>
                            </a:rPr>
                            <a:t>Metric</a:t>
                          </a:r>
                        </a:p>
                      </a:txBody>
                      <a:tcPr marL="103515" marR="103515" marT="103515" marB="103515" anchor="ctr"/>
                    </a:tc>
                    <a:tc>
                      <a:txBody>
                        <a:bodyPr/>
                        <a:lstStyle/>
                        <a:p>
                          <a:pPr algn="ctr" fontAlgn="b"/>
                          <a:r>
                            <a:rPr lang="en-US" sz="1400" u="none" strike="noStrike" cap="all" spc="150">
                              <a:solidFill>
                                <a:srgbClr val="262626"/>
                              </a:solidFill>
                              <a:effectLst/>
                              <a:latin typeface="Times New Roman" panose="02020603050405020304" pitchFamily="18" charset="0"/>
                              <a:cs typeface="Times New Roman" panose="02020603050405020304" pitchFamily="18" charset="0"/>
                            </a:rPr>
                            <a:t>Definition</a:t>
                          </a:r>
                        </a:p>
                      </a:txBody>
                      <a:tcPr marL="103515" marR="103515" marT="103515" marB="103515" anchor="ctr"/>
                    </a:tc>
                    <a:tc>
                      <a:txBody>
                        <a:bodyPr/>
                        <a:lstStyle/>
                        <a:p>
                          <a:pPr algn="ctr" fontAlgn="b"/>
                          <a:r>
                            <a:rPr lang="en-US" sz="1400" u="none" strike="noStrike" cap="all" spc="150">
                              <a:solidFill>
                                <a:srgbClr val="262626"/>
                              </a:solidFill>
                              <a:effectLst/>
                              <a:latin typeface="Times New Roman" panose="02020603050405020304" pitchFamily="18" charset="0"/>
                              <a:cs typeface="Times New Roman" panose="02020603050405020304" pitchFamily="18" charset="0"/>
                            </a:rPr>
                            <a:t>Formula</a:t>
                          </a:r>
                        </a:p>
                      </a:txBody>
                      <a:tcPr marL="103515" marR="103515" marT="103515" marB="103515" anchor="ctr"/>
                    </a:tc>
                    <a:tc>
                      <a:txBody>
                        <a:bodyPr/>
                        <a:lstStyle/>
                        <a:p>
                          <a:pPr algn="ctr" fontAlgn="b"/>
                          <a:r>
                            <a:rPr lang="en-US" sz="1400" u="none" strike="noStrike" cap="all" spc="150">
                              <a:solidFill>
                                <a:srgbClr val="262626"/>
                              </a:solidFill>
                              <a:effectLst/>
                              <a:latin typeface="Times New Roman" panose="02020603050405020304" pitchFamily="18" charset="0"/>
                              <a:cs typeface="Times New Roman" panose="02020603050405020304" pitchFamily="18" charset="0"/>
                            </a:rPr>
                            <a:t>Range</a:t>
                          </a:r>
                        </a:p>
                      </a:txBody>
                      <a:tcPr marL="103515" marR="103515" marT="103515" marB="103515" anchor="ctr"/>
                    </a:tc>
                    <a:tc>
                      <a:txBody>
                        <a:bodyPr/>
                        <a:lstStyle/>
                        <a:p>
                          <a:pPr algn="ctr" fontAlgn="b"/>
                          <a:r>
                            <a:rPr lang="en-US" sz="1400" u="none" strike="noStrike" cap="all" spc="150">
                              <a:solidFill>
                                <a:srgbClr val="262626"/>
                              </a:solidFill>
                              <a:effectLst/>
                              <a:latin typeface="Times New Roman" panose="02020603050405020304" pitchFamily="18" charset="0"/>
                              <a:cs typeface="Times New Roman" panose="02020603050405020304" pitchFamily="18" charset="0"/>
                            </a:rPr>
                            <a:t>Interpretation</a:t>
                          </a:r>
                        </a:p>
                      </a:txBody>
                      <a:tcPr marL="103515" marR="103515" marT="103515" marB="103515" anchor="ctr"/>
                    </a:tc>
                    <a:extLst>
                      <a:ext uri="{0D108BD9-81ED-4DB2-BD59-A6C34878D82A}">
                        <a16:rowId xmlns:a16="http://schemas.microsoft.com/office/drawing/2014/main" val="2433785818"/>
                      </a:ext>
                    </a:extLst>
                  </a:tr>
                  <a:tr h="913384">
                    <a:tc>
                      <a:txBody>
                        <a:bodyPr/>
                        <a:lstStyle/>
                        <a:p>
                          <a:pPr algn="ctr" fontAlgn="b"/>
                          <a:r>
                            <a:rPr lang="en-US" sz="1400">
                              <a:latin typeface="Times New Roman" panose="02020603050405020304" pitchFamily="18" charset="0"/>
                              <a:cs typeface="Times New Roman" panose="02020603050405020304" pitchFamily="18" charset="0"/>
                            </a:rPr>
                            <a:t>Support</a:t>
                          </a:r>
                          <a:endParaRPr lang="en-US" sz="1400" u="none" strike="noStrike" cap="none" spc="0">
                            <a:solidFill>
                              <a:srgbClr val="262626"/>
                            </a:solidFill>
                            <a:effectLst/>
                            <a:latin typeface="Times New Roman" panose="02020603050405020304" pitchFamily="18" charset="0"/>
                            <a:cs typeface="Times New Roman" panose="02020603050405020304" pitchFamily="18" charset="0"/>
                          </a:endParaRPr>
                        </a:p>
                      </a:txBody>
                      <a:tcPr marL="103515" marR="103515" marT="103515" marB="103515" anchor="ctr"/>
                    </a:tc>
                    <a:tc>
                      <a:txBody>
                        <a:bodyPr/>
                        <a:lstStyle/>
                        <a:p>
                          <a:pPr algn="ctr" fontAlgn="b"/>
                          <a:r>
                            <a:rPr lang="en-US" sz="1400">
                              <a:latin typeface="Times New Roman" panose="02020603050405020304" pitchFamily="18" charset="0"/>
                              <a:cs typeface="Times New Roman" panose="02020603050405020304" pitchFamily="18" charset="0"/>
                            </a:rPr>
                            <a:t>This indicates how frequently the </a:t>
                          </a:r>
                          <a:r>
                            <a:rPr lang="en-US" sz="1400" err="1">
                              <a:latin typeface="Times New Roman" panose="02020603050405020304" pitchFamily="18" charset="0"/>
                              <a:cs typeface="Times New Roman" panose="02020603050405020304" pitchFamily="18" charset="0"/>
                            </a:rPr>
                            <a:t>itemsets</a:t>
                          </a:r>
                          <a:r>
                            <a:rPr lang="en-US" sz="1400">
                              <a:latin typeface="Times New Roman" panose="02020603050405020304" pitchFamily="18" charset="0"/>
                              <a:cs typeface="Times New Roman" panose="02020603050405020304" pitchFamily="18" charset="0"/>
                            </a:rPr>
                            <a:t> appear together in the dataset</a:t>
                          </a:r>
                          <a:endParaRPr lang="en-US" sz="1400" u="none" strike="noStrike" cap="none" spc="0">
                            <a:solidFill>
                              <a:srgbClr val="262626"/>
                            </a:solidFill>
                            <a:effectLst/>
                            <a:latin typeface="Times New Roman" panose="02020603050405020304" pitchFamily="18" charset="0"/>
                            <a:cs typeface="Times New Roman" panose="02020603050405020304" pitchFamily="18" charset="0"/>
                          </a:endParaRPr>
                        </a:p>
                      </a:txBody>
                      <a:tcPr marL="103515" marR="103515" marT="103515" marB="10351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lang="en-US" sz="1400" dirty="0" smtClean="0">
                                    <a:solidFill>
                                      <a:srgbClr val="262626"/>
                                    </a:solidFill>
                                    <a:latin typeface="Times New Roman" panose="02020603050405020304" pitchFamily="18" charset="0"/>
                                    <a:cs typeface="Times New Roman" panose="02020603050405020304" pitchFamily="18" charset="0"/>
                                  </a:rPr>
                                  <m:t>S</m:t>
                                </m:r>
                                <m:r>
                                  <m:rPr>
                                    <m:nor/>
                                  </m:rPr>
                                  <a:rPr lang="en-US" sz="1400" b="0" dirty="0" smtClean="0">
                                    <a:latin typeface="Times New Roman" panose="02020603050405020304" pitchFamily="18" charset="0"/>
                                    <a:cs typeface="Times New Roman" panose="02020603050405020304" pitchFamily="18" charset="0"/>
                                  </a:rPr>
                                  <m:t>upport</m:t>
                                </m:r>
                                <m:r>
                                  <m:rPr>
                                    <m:nor/>
                                  </m:rPr>
                                  <a:rPr lang="en-US" sz="1400" b="0" dirty="0" smtClean="0">
                                    <a:latin typeface="Times New Roman" panose="02020603050405020304" pitchFamily="18" charset="0"/>
                                    <a:cs typeface="Times New Roman" panose="02020603050405020304" pitchFamily="18" charset="0"/>
                                  </a:rPr>
                                  <m:t>(</m:t>
                                </m:r>
                                <m:r>
                                  <m:rPr>
                                    <m:nor/>
                                  </m:rPr>
                                  <a:rPr lang="en-US" sz="1400" b="0" dirty="0" smtClean="0">
                                    <a:latin typeface="Times New Roman" panose="02020603050405020304" pitchFamily="18" charset="0"/>
                                    <a:cs typeface="Times New Roman" panose="02020603050405020304" pitchFamily="18" charset="0"/>
                                  </a:rPr>
                                  <m:t>X</m:t>
                                </m:r>
                                <m:r>
                                  <m:rPr>
                                    <m:nor/>
                                  </m:rPr>
                                  <a:rPr lang="en-US" sz="1400" b="0" dirty="0" smtClean="0">
                                    <a:latin typeface="Times New Roman" panose="02020603050405020304" pitchFamily="18" charset="0"/>
                                    <a:cs typeface="Times New Roman" panose="02020603050405020304" pitchFamily="18" charset="0"/>
                                  </a:rPr>
                                  <m:t>)=</m:t>
                                </m:r>
                                <m:f>
                                  <m:fPr>
                                    <m:ctrlPr>
                                      <a:rPr lang="en-US" sz="1400" b="0" i="1" dirty="0" smtClean="0">
                                        <a:latin typeface="Cambria Math" panose="02040503050406030204" pitchFamily="18" charset="0"/>
                                      </a:rPr>
                                    </m:ctrlPr>
                                  </m:fPr>
                                  <m:num>
                                    <m:r>
                                      <m:rPr>
                                        <m:nor/>
                                      </m:rPr>
                                      <a:rPr lang="en-US" sz="1400" b="0" dirty="0" smtClean="0">
                                        <a:latin typeface="Times New Roman" panose="02020603050405020304" pitchFamily="18" charset="0"/>
                                        <a:cs typeface="Times New Roman" panose="02020603050405020304" pitchFamily="18" charset="0"/>
                                      </a:rPr>
                                      <m:t>Number</m:t>
                                    </m:r>
                                    <m:r>
                                      <m:rPr>
                                        <m:nor/>
                                      </m:rPr>
                                      <a:rPr lang="en-US" sz="1400" b="0" dirty="0" smtClean="0">
                                        <a:latin typeface="Times New Roman" panose="02020603050405020304" pitchFamily="18" charset="0"/>
                                        <a:cs typeface="Times New Roman" panose="02020603050405020304" pitchFamily="18" charset="0"/>
                                      </a:rPr>
                                      <m:t> </m:t>
                                    </m:r>
                                    <m:r>
                                      <m:rPr>
                                        <m:nor/>
                                      </m:rPr>
                                      <a:rPr lang="en-US" sz="1400" b="0" dirty="0" smtClean="0">
                                        <a:latin typeface="Times New Roman" panose="02020603050405020304" pitchFamily="18" charset="0"/>
                                        <a:cs typeface="Times New Roman" panose="02020603050405020304" pitchFamily="18" charset="0"/>
                                      </a:rPr>
                                      <m:t>of</m:t>
                                    </m:r>
                                    <m:r>
                                      <m:rPr>
                                        <m:nor/>
                                      </m:rPr>
                                      <a:rPr lang="en-US" sz="1400" b="0" dirty="0" smtClean="0">
                                        <a:latin typeface="Times New Roman" panose="02020603050405020304" pitchFamily="18" charset="0"/>
                                        <a:cs typeface="Times New Roman" panose="02020603050405020304" pitchFamily="18" charset="0"/>
                                      </a:rPr>
                                      <m:t> </m:t>
                                    </m:r>
                                    <m:r>
                                      <m:rPr>
                                        <m:nor/>
                                      </m:rPr>
                                      <a:rPr lang="en-US" sz="1400" b="0" dirty="0" smtClean="0">
                                        <a:latin typeface="Times New Roman" panose="02020603050405020304" pitchFamily="18" charset="0"/>
                                        <a:cs typeface="Times New Roman" panose="02020603050405020304" pitchFamily="18" charset="0"/>
                                      </a:rPr>
                                      <m:t>transactions</m:t>
                                    </m:r>
                                    <m:r>
                                      <m:rPr>
                                        <m:nor/>
                                      </m:rPr>
                                      <a:rPr lang="en-US" sz="1400" b="0" dirty="0" smtClean="0">
                                        <a:latin typeface="Times New Roman" panose="02020603050405020304" pitchFamily="18" charset="0"/>
                                        <a:cs typeface="Times New Roman" panose="02020603050405020304" pitchFamily="18" charset="0"/>
                                      </a:rPr>
                                      <m:t> </m:t>
                                    </m:r>
                                    <m:r>
                                      <m:rPr>
                                        <m:nor/>
                                      </m:rPr>
                                      <a:rPr lang="en-US" sz="1400" b="0" dirty="0" smtClean="0">
                                        <a:latin typeface="Times New Roman" panose="02020603050405020304" pitchFamily="18" charset="0"/>
                                        <a:cs typeface="Times New Roman" panose="02020603050405020304" pitchFamily="18" charset="0"/>
                                      </a:rPr>
                                      <m:t>containing</m:t>
                                    </m:r>
                                    <m:r>
                                      <m:rPr>
                                        <m:nor/>
                                      </m:rPr>
                                      <a:rPr lang="en-US" sz="1400" b="0" dirty="0" smtClean="0">
                                        <a:latin typeface="Times New Roman" panose="02020603050405020304" pitchFamily="18" charset="0"/>
                                        <a:cs typeface="Times New Roman" panose="02020603050405020304" pitchFamily="18" charset="0"/>
                                      </a:rPr>
                                      <m:t> </m:t>
                                    </m:r>
                                    <m:r>
                                      <m:rPr>
                                        <m:nor/>
                                      </m:rPr>
                                      <a:rPr lang="en-US" sz="1400" b="0" dirty="0" smtClean="0">
                                        <a:latin typeface="Times New Roman" panose="02020603050405020304" pitchFamily="18" charset="0"/>
                                        <a:cs typeface="Times New Roman" panose="02020603050405020304" pitchFamily="18" charset="0"/>
                                      </a:rPr>
                                      <m:t>X</m:t>
                                    </m:r>
                                    <m:r>
                                      <m:rPr>
                                        <m:nor/>
                                      </m:rPr>
                                      <a:rPr lang="en-US" sz="1400" b="0" dirty="0" smtClean="0">
                                        <a:latin typeface="Times New Roman" panose="02020603050405020304" pitchFamily="18" charset="0"/>
                                        <a:cs typeface="Times New Roman" panose="02020603050405020304" pitchFamily="18" charset="0"/>
                                      </a:rPr>
                                      <m:t>​ </m:t>
                                    </m:r>
                                  </m:num>
                                  <m:den>
                                    <m:r>
                                      <m:rPr>
                                        <m:nor/>
                                      </m:rPr>
                                      <a:rPr lang="en-US" sz="1400" b="0" dirty="0" smtClean="0">
                                        <a:latin typeface="Times New Roman" panose="02020603050405020304" pitchFamily="18" charset="0"/>
                                        <a:cs typeface="Times New Roman" panose="02020603050405020304" pitchFamily="18" charset="0"/>
                                      </a:rPr>
                                      <m:t>Total</m:t>
                                    </m:r>
                                    <m:r>
                                      <m:rPr>
                                        <m:nor/>
                                      </m:rPr>
                                      <a:rPr lang="en-US" sz="1400" b="0" dirty="0" smtClean="0">
                                        <a:latin typeface="Times New Roman" panose="02020603050405020304" pitchFamily="18" charset="0"/>
                                        <a:cs typeface="Times New Roman" panose="02020603050405020304" pitchFamily="18" charset="0"/>
                                      </a:rPr>
                                      <m:t> </m:t>
                                    </m:r>
                                    <m:r>
                                      <m:rPr>
                                        <m:nor/>
                                      </m:rPr>
                                      <a:rPr lang="en-US" sz="1400" b="0" dirty="0" smtClean="0">
                                        <a:latin typeface="Times New Roman" panose="02020603050405020304" pitchFamily="18" charset="0"/>
                                        <a:cs typeface="Times New Roman" panose="02020603050405020304" pitchFamily="18" charset="0"/>
                                      </a:rPr>
                                      <m:t>number</m:t>
                                    </m:r>
                                    <m:r>
                                      <m:rPr>
                                        <m:nor/>
                                      </m:rPr>
                                      <a:rPr lang="en-US" sz="1400" b="0" dirty="0" smtClean="0">
                                        <a:latin typeface="Times New Roman" panose="02020603050405020304" pitchFamily="18" charset="0"/>
                                        <a:cs typeface="Times New Roman" panose="02020603050405020304" pitchFamily="18" charset="0"/>
                                      </a:rPr>
                                      <m:t> </m:t>
                                    </m:r>
                                    <m:r>
                                      <m:rPr>
                                        <m:nor/>
                                      </m:rPr>
                                      <a:rPr lang="en-US" sz="1400" b="0" dirty="0" smtClean="0">
                                        <a:latin typeface="Times New Roman" panose="02020603050405020304" pitchFamily="18" charset="0"/>
                                        <a:cs typeface="Times New Roman" panose="02020603050405020304" pitchFamily="18" charset="0"/>
                                      </a:rPr>
                                      <m:t>of</m:t>
                                    </m:r>
                                    <m:r>
                                      <m:rPr>
                                        <m:nor/>
                                      </m:rPr>
                                      <a:rPr lang="en-US" sz="1400" b="0" dirty="0" smtClean="0">
                                        <a:latin typeface="Times New Roman" panose="02020603050405020304" pitchFamily="18" charset="0"/>
                                        <a:cs typeface="Times New Roman" panose="02020603050405020304" pitchFamily="18" charset="0"/>
                                      </a:rPr>
                                      <m:t> </m:t>
                                    </m:r>
                                    <m:r>
                                      <m:rPr>
                                        <m:nor/>
                                      </m:rPr>
                                      <a:rPr lang="en-US" sz="1400" b="0" dirty="0" smtClean="0">
                                        <a:latin typeface="Times New Roman" panose="02020603050405020304" pitchFamily="18" charset="0"/>
                                        <a:cs typeface="Times New Roman" panose="02020603050405020304" pitchFamily="18" charset="0"/>
                                      </a:rPr>
                                      <m:t>transactions</m:t>
                                    </m:r>
                                  </m:den>
                                </m:f>
                              </m:oMath>
                            </m:oMathPara>
                          </a14:m>
                          <a:endParaRPr lang="en-US" sz="1400" b="0" i="0" u="none" strike="noStrike" cap="none" spc="0">
                            <a:solidFill>
                              <a:schemeClr val="tx1"/>
                            </a:solidFill>
                            <a:effectLst/>
                            <a:latin typeface="Times New Roman" panose="02020603050405020304" pitchFamily="18" charset="0"/>
                            <a:cs typeface="Times New Roman" panose="02020603050405020304" pitchFamily="18" charset="0"/>
                          </a:endParaRPr>
                        </a:p>
                      </a:txBody>
                      <a:tcPr marL="103515" marR="103515" marT="103515" marB="103515" anchor="ctr"/>
                    </a:tc>
                    <a:tc>
                      <a:txBody>
                        <a:bodyPr/>
                        <a:lstStyle/>
                        <a:p>
                          <a:pPr algn="ctr" fontAlgn="b"/>
                          <a:r>
                            <a:rPr lang="en-US" sz="1400">
                              <a:latin typeface="Times New Roman" panose="02020603050405020304" pitchFamily="18" charset="0"/>
                              <a:cs typeface="Times New Roman" panose="02020603050405020304" pitchFamily="18" charset="0"/>
                            </a:rPr>
                            <a:t>0 to 1 </a:t>
                          </a:r>
                        </a:p>
                        <a:p>
                          <a:pPr algn="ctr" fontAlgn="b"/>
                          <a:r>
                            <a:rPr lang="en-US" sz="1400">
                              <a:latin typeface="Times New Roman" panose="02020603050405020304" pitchFamily="18" charset="0"/>
                              <a:cs typeface="Times New Roman" panose="02020603050405020304" pitchFamily="18" charset="0"/>
                            </a:rPr>
                            <a:t>(or 0% to 100%)</a:t>
                          </a:r>
                          <a:endParaRPr lang="en-US" sz="1400" u="none" strike="noStrike" cap="none" spc="0">
                            <a:solidFill>
                              <a:srgbClr val="262626"/>
                            </a:solidFill>
                            <a:effectLst/>
                            <a:latin typeface="Times New Roman" panose="02020603050405020304" pitchFamily="18" charset="0"/>
                            <a:cs typeface="Times New Roman" panose="02020603050405020304" pitchFamily="18" charset="0"/>
                          </a:endParaRPr>
                        </a:p>
                      </a:txBody>
                      <a:tcPr marL="103515" marR="103515" marT="103515" marB="103515" anchor="ctr"/>
                    </a:tc>
                    <a:tc>
                      <a:txBody>
                        <a:bodyPr/>
                        <a:lstStyle/>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a:latin typeface="Times New Roman" panose="02020603050405020304" pitchFamily="18" charset="0"/>
                              <a:cs typeface="Times New Roman" panose="02020603050405020304" pitchFamily="18" charset="0"/>
                            </a:rPr>
                            <a:t>Higher support indicates more frequent occurrence, making the itemset more significant</a:t>
                          </a:r>
                          <a:endParaRPr lang="en-US" sz="1400" u="none" strike="noStrike" cap="none" spc="0">
                            <a:solidFill>
                              <a:srgbClr val="262626"/>
                            </a:solidFill>
                            <a:effectLst/>
                            <a:latin typeface="Times New Roman" panose="02020603050405020304" pitchFamily="18" charset="0"/>
                            <a:cs typeface="Times New Roman" panose="02020603050405020304" pitchFamily="18" charset="0"/>
                          </a:endParaRPr>
                        </a:p>
                      </a:txBody>
                      <a:tcPr marL="103515" marR="103515" marT="103515" marB="103515" anchor="ctr"/>
                    </a:tc>
                    <a:extLst>
                      <a:ext uri="{0D108BD9-81ED-4DB2-BD59-A6C34878D82A}">
                        <a16:rowId xmlns:a16="http://schemas.microsoft.com/office/drawing/2014/main" val="799657620"/>
                      </a:ext>
                    </a:extLst>
                  </a:tr>
                  <a:tr h="913384">
                    <a:tc>
                      <a:txBody>
                        <a:bodyPr/>
                        <a:lstStyle/>
                        <a:p>
                          <a:pPr algn="ctr" fontAlgn="b"/>
                          <a:r>
                            <a:rPr lang="en-US" sz="1400">
                              <a:latin typeface="Times New Roman" panose="02020603050405020304" pitchFamily="18" charset="0"/>
                              <a:cs typeface="Times New Roman" panose="02020603050405020304" pitchFamily="18" charset="0"/>
                            </a:rPr>
                            <a:t>Confidence</a:t>
                          </a:r>
                          <a:endParaRPr lang="en-US" sz="1400" u="none" strike="noStrike" cap="none" spc="0">
                            <a:solidFill>
                              <a:srgbClr val="262626"/>
                            </a:solidFill>
                            <a:effectLst/>
                            <a:latin typeface="Times New Roman" panose="02020603050405020304" pitchFamily="18" charset="0"/>
                            <a:cs typeface="Times New Roman" panose="02020603050405020304" pitchFamily="18" charset="0"/>
                          </a:endParaRPr>
                        </a:p>
                      </a:txBody>
                      <a:tcPr marL="103515" marR="103515" marT="103515" marB="103515" anchor="ctr"/>
                    </a:tc>
                    <a:tc>
                      <a:txBody>
                        <a:bodyPr/>
                        <a:lstStyle/>
                        <a:p>
                          <a:pPr algn="ctr" fontAlgn="b"/>
                          <a:r>
                            <a:rPr lang="en-US" sz="1400">
                              <a:latin typeface="Times New Roman" panose="02020603050405020304" pitchFamily="18" charset="0"/>
                              <a:cs typeface="Times New Roman" panose="02020603050405020304" pitchFamily="18" charset="0"/>
                            </a:rPr>
                            <a:t>This measures the likelihood that the consequent occurs given the antecedent</a:t>
                          </a:r>
                          <a:endParaRPr lang="en-US" sz="1400" u="none" strike="noStrike" cap="none" spc="0">
                            <a:solidFill>
                              <a:srgbClr val="262626"/>
                            </a:solidFill>
                            <a:effectLst/>
                            <a:latin typeface="Times New Roman" panose="02020603050405020304" pitchFamily="18" charset="0"/>
                            <a:cs typeface="Times New Roman" panose="02020603050405020304" pitchFamily="18" charset="0"/>
                          </a:endParaRPr>
                        </a:p>
                      </a:txBody>
                      <a:tcPr marL="103515" marR="103515" marT="103515" marB="10351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sz="1400" dirty="0" smtClean="0">
                                    <a:solidFill>
                                      <a:srgbClr val="262626"/>
                                    </a:solidFill>
                                    <a:latin typeface="Times New Roman" panose="02020603050405020304" pitchFamily="18" charset="0"/>
                                    <a:cs typeface="Times New Roman" panose="02020603050405020304" pitchFamily="18" charset="0"/>
                                  </a:rPr>
                                  <m:t>C</m:t>
                                </m:r>
                                <m:r>
                                  <m:rPr>
                                    <m:nor/>
                                  </m:rPr>
                                  <a:rPr lang="en-US" sz="1400" b="0" dirty="0" smtClean="0">
                                    <a:latin typeface="Times New Roman" panose="02020603050405020304" pitchFamily="18" charset="0"/>
                                    <a:cs typeface="Times New Roman" panose="02020603050405020304" pitchFamily="18" charset="0"/>
                                  </a:rPr>
                                  <m:t>onfidence</m:t>
                                </m:r>
                                <m:r>
                                  <m:rPr>
                                    <m:nor/>
                                  </m:rPr>
                                  <a:rPr lang="en-US" sz="1400" b="0" dirty="0" smtClean="0">
                                    <a:latin typeface="Times New Roman" panose="02020603050405020304" pitchFamily="18" charset="0"/>
                                    <a:cs typeface="Times New Roman" panose="02020603050405020304" pitchFamily="18" charset="0"/>
                                  </a:rPr>
                                  <m:t>(</m:t>
                                </m:r>
                                <m:r>
                                  <m:rPr>
                                    <m:nor/>
                                  </m:rPr>
                                  <a:rPr lang="en-US" sz="1400" b="0" dirty="0" smtClean="0">
                                    <a:latin typeface="Times New Roman" panose="02020603050405020304" pitchFamily="18" charset="0"/>
                                    <a:cs typeface="Times New Roman" panose="02020603050405020304" pitchFamily="18" charset="0"/>
                                  </a:rPr>
                                  <m:t>A</m:t>
                                </m:r>
                                <m:r>
                                  <m:rPr>
                                    <m:nor/>
                                  </m:rPr>
                                  <a:rPr lang="en-US" sz="1400" b="0" dirty="0" smtClean="0">
                                    <a:latin typeface="Times New Roman" panose="02020603050405020304" pitchFamily="18" charset="0"/>
                                    <a:cs typeface="Times New Roman" panose="02020603050405020304" pitchFamily="18" charset="0"/>
                                  </a:rPr>
                                  <m:t>→</m:t>
                                </m:r>
                                <m:r>
                                  <m:rPr>
                                    <m:nor/>
                                  </m:rPr>
                                  <a:rPr lang="en-US" sz="1400" b="0" dirty="0" smtClean="0">
                                    <a:latin typeface="Times New Roman" panose="02020603050405020304" pitchFamily="18" charset="0"/>
                                    <a:cs typeface="Times New Roman" panose="02020603050405020304" pitchFamily="18" charset="0"/>
                                  </a:rPr>
                                  <m:t>B</m:t>
                                </m:r>
                                <m:r>
                                  <m:rPr>
                                    <m:nor/>
                                  </m:rPr>
                                  <a:rPr lang="en-US" sz="1400" b="0" dirty="0" smtClean="0">
                                    <a:latin typeface="Times New Roman" panose="02020603050405020304" pitchFamily="18" charset="0"/>
                                    <a:cs typeface="Times New Roman" panose="02020603050405020304" pitchFamily="18" charset="0"/>
                                  </a:rPr>
                                  <m:t>)=</m:t>
                                </m:r>
                                <m:f>
                                  <m:fPr>
                                    <m:ctrlPr>
                                      <a:rPr lang="en-US" sz="1400" b="0" i="1" dirty="0" smtClean="0">
                                        <a:latin typeface="Cambria Math" panose="02040503050406030204" pitchFamily="18" charset="0"/>
                                      </a:rPr>
                                    </m:ctrlPr>
                                  </m:fPr>
                                  <m:num>
                                    <m:r>
                                      <m:rPr>
                                        <m:nor/>
                                      </m:rPr>
                                      <a:rPr lang="en-US" sz="1400" b="0" dirty="0" smtClean="0">
                                        <a:latin typeface="Times New Roman" panose="02020603050405020304" pitchFamily="18" charset="0"/>
                                        <a:cs typeface="Times New Roman" panose="02020603050405020304" pitchFamily="18" charset="0"/>
                                      </a:rPr>
                                      <m:t>Support</m:t>
                                    </m:r>
                                    <m:r>
                                      <m:rPr>
                                        <m:nor/>
                                      </m:rPr>
                                      <a:rPr lang="en-US" sz="1400" b="0" dirty="0" smtClean="0">
                                        <a:latin typeface="Times New Roman" panose="02020603050405020304" pitchFamily="18" charset="0"/>
                                        <a:cs typeface="Times New Roman" panose="02020603050405020304" pitchFamily="18" charset="0"/>
                                      </a:rPr>
                                      <m:t>(</m:t>
                                    </m:r>
                                    <m:r>
                                      <m:rPr>
                                        <m:nor/>
                                      </m:rPr>
                                      <a:rPr lang="en-US" sz="1400" b="0" dirty="0" smtClean="0">
                                        <a:latin typeface="Times New Roman" panose="02020603050405020304" pitchFamily="18" charset="0"/>
                                        <a:cs typeface="Times New Roman" panose="02020603050405020304" pitchFamily="18" charset="0"/>
                                      </a:rPr>
                                      <m:t>A</m:t>
                                    </m:r>
                                    <m:r>
                                      <m:rPr>
                                        <m:nor/>
                                      </m:rPr>
                                      <a:rPr lang="en-US" sz="1400" b="0" dirty="0" smtClean="0">
                                        <a:latin typeface="Times New Roman" panose="02020603050405020304" pitchFamily="18" charset="0"/>
                                        <a:cs typeface="Times New Roman" panose="02020603050405020304" pitchFamily="18" charset="0"/>
                                      </a:rPr>
                                      <m:t>∪</m:t>
                                    </m:r>
                                    <m:r>
                                      <m:rPr>
                                        <m:nor/>
                                      </m:rPr>
                                      <a:rPr lang="en-US" sz="1400" b="0" dirty="0" smtClean="0">
                                        <a:latin typeface="Times New Roman" panose="02020603050405020304" pitchFamily="18" charset="0"/>
                                        <a:cs typeface="Times New Roman" panose="02020603050405020304" pitchFamily="18" charset="0"/>
                                      </a:rPr>
                                      <m:t>B</m:t>
                                    </m:r>
                                    <m:r>
                                      <m:rPr>
                                        <m:nor/>
                                      </m:rPr>
                                      <a:rPr lang="en-US" sz="1400" b="0" dirty="0" smtClean="0">
                                        <a:latin typeface="Times New Roman" panose="02020603050405020304" pitchFamily="18" charset="0"/>
                                        <a:cs typeface="Times New Roman" panose="02020603050405020304" pitchFamily="18" charset="0"/>
                                      </a:rPr>
                                      <m:t>)</m:t>
                                    </m:r>
                                  </m:num>
                                  <m:den>
                                    <m:r>
                                      <m:rPr>
                                        <m:nor/>
                                      </m:rPr>
                                      <a:rPr lang="en-US" sz="1400" b="0" dirty="0" smtClean="0">
                                        <a:latin typeface="Times New Roman" panose="02020603050405020304" pitchFamily="18" charset="0"/>
                                        <a:cs typeface="Times New Roman" panose="02020603050405020304" pitchFamily="18" charset="0"/>
                                      </a:rPr>
                                      <m:t>Support</m:t>
                                    </m:r>
                                    <m:r>
                                      <m:rPr>
                                        <m:nor/>
                                      </m:rPr>
                                      <a:rPr lang="en-US" sz="1400" b="0" dirty="0" smtClean="0">
                                        <a:latin typeface="Times New Roman" panose="02020603050405020304" pitchFamily="18" charset="0"/>
                                        <a:cs typeface="Times New Roman" panose="02020603050405020304" pitchFamily="18" charset="0"/>
                                      </a:rPr>
                                      <m:t>(</m:t>
                                    </m:r>
                                    <m:r>
                                      <m:rPr>
                                        <m:nor/>
                                      </m:rPr>
                                      <a:rPr lang="en-US" sz="1400" b="0" dirty="0" smtClean="0">
                                        <a:latin typeface="Times New Roman" panose="02020603050405020304" pitchFamily="18" charset="0"/>
                                        <a:cs typeface="Times New Roman" panose="02020603050405020304" pitchFamily="18" charset="0"/>
                                      </a:rPr>
                                      <m:t>A</m:t>
                                    </m:r>
                                    <m:r>
                                      <m:rPr>
                                        <m:nor/>
                                      </m:rPr>
                                      <a:rPr lang="en-US" sz="1400" b="0" dirty="0" smtClean="0">
                                        <a:latin typeface="Times New Roman" panose="02020603050405020304" pitchFamily="18" charset="0"/>
                                        <a:cs typeface="Times New Roman" panose="02020603050405020304" pitchFamily="18" charset="0"/>
                                      </a:rPr>
                                      <m:t>)</m:t>
                                    </m:r>
                                  </m:den>
                                </m:f>
                              </m:oMath>
                            </m:oMathPara>
                          </a14:m>
                          <a:endParaRPr lang="en-US" sz="1400" b="0" i="0" u="none" strike="noStrike" cap="none" spc="0">
                            <a:solidFill>
                              <a:schemeClr val="tx1"/>
                            </a:solidFill>
                            <a:effectLst/>
                            <a:latin typeface="Times New Roman" panose="02020603050405020304" pitchFamily="18" charset="0"/>
                            <a:cs typeface="Times New Roman" panose="02020603050405020304" pitchFamily="18" charset="0"/>
                          </a:endParaRPr>
                        </a:p>
                      </a:txBody>
                      <a:tcPr marL="103515" marR="103515" marT="103515" marB="103515" anchor="ctr"/>
                    </a:tc>
                    <a:tc>
                      <a:txBody>
                        <a:bodyPr/>
                        <a:lstStyle/>
                        <a:p>
                          <a:pPr algn="ctr" fontAlgn="b"/>
                          <a:r>
                            <a:rPr lang="en-US" sz="1400" u="none" strike="noStrike" cap="none" spc="0">
                              <a:solidFill>
                                <a:srgbClr val="262626"/>
                              </a:solidFill>
                              <a:effectLst/>
                              <a:latin typeface="Times New Roman" panose="02020603050405020304" pitchFamily="18" charset="0"/>
                              <a:cs typeface="Times New Roman" panose="02020603050405020304" pitchFamily="18" charset="0"/>
                            </a:rPr>
                            <a:t>[0,1]</a:t>
                          </a:r>
                        </a:p>
                      </a:txBody>
                      <a:tcPr marL="103515" marR="103515" marT="103515" marB="103515" anchor="ctr"/>
                    </a:tc>
                    <a:tc>
                      <a:txBody>
                        <a:bodyPr/>
                        <a:lstStyle/>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a:latin typeface="Times New Roman" panose="02020603050405020304" pitchFamily="18" charset="0"/>
                              <a:cs typeface="Times New Roman" panose="02020603050405020304" pitchFamily="18" charset="0"/>
                            </a:rPr>
                            <a:t>Higher confidence indicates a stronger relationship between the antecedent and consequent.</a:t>
                          </a:r>
                          <a:endParaRPr lang="en-US" sz="1400" u="none" strike="noStrike" cap="none" spc="0">
                            <a:solidFill>
                              <a:srgbClr val="262626"/>
                            </a:solidFill>
                            <a:effectLst/>
                            <a:latin typeface="Times New Roman" panose="02020603050405020304" pitchFamily="18" charset="0"/>
                            <a:cs typeface="Times New Roman" panose="02020603050405020304" pitchFamily="18" charset="0"/>
                          </a:endParaRPr>
                        </a:p>
                      </a:txBody>
                      <a:tcPr marL="103515" marR="103515" marT="103515" marB="103515" anchor="ctr"/>
                    </a:tc>
                    <a:extLst>
                      <a:ext uri="{0D108BD9-81ED-4DB2-BD59-A6C34878D82A}">
                        <a16:rowId xmlns:a16="http://schemas.microsoft.com/office/drawing/2014/main" val="1715458025"/>
                      </a:ext>
                    </a:extLst>
                  </a:tr>
                  <a:tr h="1945013">
                    <a:tc>
                      <a:txBody>
                        <a:bodyPr/>
                        <a:lstStyle/>
                        <a:p>
                          <a:pPr algn="ctr" fontAlgn="b"/>
                          <a:r>
                            <a:rPr lang="en-US" sz="1400" kern="1200">
                              <a:solidFill>
                                <a:srgbClr val="262626"/>
                              </a:solidFill>
                              <a:latin typeface="Times New Roman" panose="02020603050405020304" pitchFamily="18" charset="0"/>
                              <a:cs typeface="Times New Roman" panose="02020603050405020304" pitchFamily="18" charset="0"/>
                            </a:rPr>
                            <a:t>Lift</a:t>
                          </a:r>
                        </a:p>
                      </a:txBody>
                      <a:tcPr marL="103515" marR="103515" marT="103515" marB="103515" anchor="ctr"/>
                    </a:tc>
                    <a:tc>
                      <a:txBody>
                        <a:bodyPr/>
                        <a:lstStyle/>
                        <a:p>
                          <a:pPr algn="ctr" fontAlgn="b"/>
                          <a:r>
                            <a:rPr lang="en-US" sz="1400" kern="1200">
                              <a:solidFill>
                                <a:srgbClr val="262626"/>
                              </a:solidFill>
                              <a:latin typeface="Times New Roman" panose="02020603050405020304" pitchFamily="18" charset="0"/>
                              <a:cs typeface="Times New Roman" panose="02020603050405020304" pitchFamily="18" charset="0"/>
                            </a:rPr>
                            <a:t>This evaluates the strength of the association beyond random chance</a:t>
                          </a:r>
                        </a:p>
                      </a:txBody>
                      <a:tcPr marL="103515" marR="103515" marT="103515" marB="10351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sz="1400" kern="1200" dirty="0" smtClean="0">
                                    <a:solidFill>
                                      <a:srgbClr val="262626"/>
                                    </a:solidFill>
                                    <a:latin typeface="Times New Roman" panose="02020603050405020304" pitchFamily="18" charset="0"/>
                                    <a:cs typeface="Times New Roman" panose="02020603050405020304" pitchFamily="18" charset="0"/>
                                  </a:rPr>
                                  <m:t>Li</m:t>
                                </m:r>
                                <m:r>
                                  <m:rPr>
                                    <m:nor/>
                                  </m:rPr>
                                  <a:rPr lang="en-US" sz="1400" b="0" kern="1200" dirty="0" smtClean="0">
                                    <a:solidFill>
                                      <a:schemeClr val="dk1"/>
                                    </a:solidFill>
                                    <a:latin typeface="Times New Roman" panose="02020603050405020304" pitchFamily="18" charset="0"/>
                                    <a:cs typeface="Times New Roman" panose="02020603050405020304" pitchFamily="18" charset="0"/>
                                  </a:rPr>
                                  <m:t>ft</m:t>
                                </m:r>
                                <m:r>
                                  <m:rPr>
                                    <m:nor/>
                                  </m:rPr>
                                  <a:rPr lang="en-US" sz="1400" b="0" kern="1200" dirty="0" smtClean="0">
                                    <a:solidFill>
                                      <a:schemeClr val="dk1"/>
                                    </a:solidFill>
                                    <a:latin typeface="Times New Roman" panose="02020603050405020304" pitchFamily="18" charset="0"/>
                                    <a:cs typeface="Times New Roman" panose="02020603050405020304" pitchFamily="18" charset="0"/>
                                  </a:rPr>
                                  <m:t>(</m:t>
                                </m:r>
                                <m:r>
                                  <m:rPr>
                                    <m:nor/>
                                  </m:rPr>
                                  <a:rPr lang="en-US" sz="1400" b="0" kern="1200" dirty="0" smtClean="0">
                                    <a:solidFill>
                                      <a:schemeClr val="dk1"/>
                                    </a:solidFill>
                                    <a:latin typeface="Times New Roman" panose="02020603050405020304" pitchFamily="18" charset="0"/>
                                    <a:cs typeface="Times New Roman" panose="02020603050405020304" pitchFamily="18" charset="0"/>
                                  </a:rPr>
                                  <m:t>A</m:t>
                                </m:r>
                                <m:r>
                                  <m:rPr>
                                    <m:nor/>
                                  </m:rPr>
                                  <a:rPr lang="en-US" sz="1400" b="0" kern="1200" dirty="0" smtClean="0">
                                    <a:solidFill>
                                      <a:schemeClr val="dk1"/>
                                    </a:solidFill>
                                    <a:latin typeface="Times New Roman" panose="02020603050405020304" pitchFamily="18" charset="0"/>
                                    <a:cs typeface="Times New Roman" panose="02020603050405020304" pitchFamily="18" charset="0"/>
                                  </a:rPr>
                                  <m:t>→</m:t>
                                </m:r>
                                <m:r>
                                  <m:rPr>
                                    <m:nor/>
                                  </m:rPr>
                                  <a:rPr lang="en-US" sz="1400" b="0" kern="1200" dirty="0" smtClean="0">
                                    <a:solidFill>
                                      <a:schemeClr val="dk1"/>
                                    </a:solidFill>
                                    <a:latin typeface="Times New Roman" panose="02020603050405020304" pitchFamily="18" charset="0"/>
                                    <a:cs typeface="Times New Roman" panose="02020603050405020304" pitchFamily="18" charset="0"/>
                                  </a:rPr>
                                  <m:t>B</m:t>
                                </m:r>
                                <m:r>
                                  <m:rPr>
                                    <m:nor/>
                                  </m:rPr>
                                  <a:rPr lang="en-US" sz="1400" b="0" kern="1200" dirty="0" smtClean="0">
                                    <a:solidFill>
                                      <a:schemeClr val="dk1"/>
                                    </a:solidFill>
                                    <a:latin typeface="Times New Roman" panose="02020603050405020304" pitchFamily="18" charset="0"/>
                                    <a:cs typeface="Times New Roman" panose="02020603050405020304" pitchFamily="18" charset="0"/>
                                  </a:rPr>
                                  <m:t>)=</m:t>
                                </m:r>
                                <m:f>
                                  <m:fPr>
                                    <m:ctrlPr>
                                      <a:rPr lang="en-US" sz="1400" b="0" i="1" kern="1200" dirty="0" smtClean="0">
                                        <a:solidFill>
                                          <a:schemeClr val="dk1"/>
                                        </a:solidFill>
                                        <a:latin typeface="Cambria Math" panose="02040503050406030204" pitchFamily="18" charset="0"/>
                                      </a:rPr>
                                    </m:ctrlPr>
                                  </m:fPr>
                                  <m:num>
                                    <m:r>
                                      <m:rPr>
                                        <m:nor/>
                                      </m:rPr>
                                      <a:rPr lang="en-US" sz="1400" b="0" kern="1200" dirty="0" smtClean="0">
                                        <a:solidFill>
                                          <a:schemeClr val="dk1"/>
                                        </a:solidFill>
                                        <a:latin typeface="Times New Roman" panose="02020603050405020304" pitchFamily="18" charset="0"/>
                                        <a:cs typeface="Times New Roman" panose="02020603050405020304" pitchFamily="18" charset="0"/>
                                      </a:rPr>
                                      <m:t>Confidence</m:t>
                                    </m:r>
                                    <m:r>
                                      <m:rPr>
                                        <m:nor/>
                                      </m:rPr>
                                      <a:rPr lang="en-US" sz="1400" b="0" kern="1200" dirty="0" smtClean="0">
                                        <a:solidFill>
                                          <a:schemeClr val="dk1"/>
                                        </a:solidFill>
                                        <a:latin typeface="Times New Roman" panose="02020603050405020304" pitchFamily="18" charset="0"/>
                                        <a:cs typeface="Times New Roman" panose="02020603050405020304" pitchFamily="18" charset="0"/>
                                      </a:rPr>
                                      <m:t>(</m:t>
                                    </m:r>
                                    <m:r>
                                      <m:rPr>
                                        <m:nor/>
                                      </m:rPr>
                                      <a:rPr lang="en-US" sz="1400" b="0" kern="1200" dirty="0" smtClean="0">
                                        <a:solidFill>
                                          <a:schemeClr val="dk1"/>
                                        </a:solidFill>
                                        <a:latin typeface="Times New Roman" panose="02020603050405020304" pitchFamily="18" charset="0"/>
                                        <a:cs typeface="Times New Roman" panose="02020603050405020304" pitchFamily="18" charset="0"/>
                                      </a:rPr>
                                      <m:t>A</m:t>
                                    </m:r>
                                    <m:r>
                                      <m:rPr>
                                        <m:nor/>
                                      </m:rPr>
                                      <a:rPr lang="en-US" sz="1400" b="0" kern="1200" dirty="0" smtClean="0">
                                        <a:solidFill>
                                          <a:schemeClr val="dk1"/>
                                        </a:solidFill>
                                        <a:latin typeface="Times New Roman" panose="02020603050405020304" pitchFamily="18" charset="0"/>
                                        <a:cs typeface="Times New Roman" panose="02020603050405020304" pitchFamily="18" charset="0"/>
                                      </a:rPr>
                                      <m:t>→</m:t>
                                    </m:r>
                                    <m:r>
                                      <m:rPr>
                                        <m:nor/>
                                      </m:rPr>
                                      <a:rPr lang="en-US" sz="1400" b="0" kern="1200" dirty="0" smtClean="0">
                                        <a:solidFill>
                                          <a:schemeClr val="dk1"/>
                                        </a:solidFill>
                                        <a:latin typeface="Times New Roman" panose="02020603050405020304" pitchFamily="18" charset="0"/>
                                        <a:cs typeface="Times New Roman" panose="02020603050405020304" pitchFamily="18" charset="0"/>
                                      </a:rPr>
                                      <m:t>B</m:t>
                                    </m:r>
                                    <m:r>
                                      <m:rPr>
                                        <m:nor/>
                                      </m:rPr>
                                      <a:rPr lang="en-US" sz="1400" b="0" kern="1200" dirty="0" smtClean="0">
                                        <a:solidFill>
                                          <a:schemeClr val="dk1"/>
                                        </a:solidFill>
                                        <a:latin typeface="Times New Roman" panose="02020603050405020304" pitchFamily="18" charset="0"/>
                                        <a:cs typeface="Times New Roman" panose="02020603050405020304" pitchFamily="18" charset="0"/>
                                      </a:rPr>
                                      <m:t>)</m:t>
                                    </m:r>
                                  </m:num>
                                  <m:den>
                                    <m:r>
                                      <m:rPr>
                                        <m:nor/>
                                      </m:rPr>
                                      <a:rPr lang="en-US" sz="1400" b="0" kern="1200" dirty="0" smtClean="0">
                                        <a:solidFill>
                                          <a:schemeClr val="dk1"/>
                                        </a:solidFill>
                                        <a:latin typeface="Times New Roman" panose="02020603050405020304" pitchFamily="18" charset="0"/>
                                        <a:cs typeface="Times New Roman" panose="02020603050405020304" pitchFamily="18" charset="0"/>
                                      </a:rPr>
                                      <m:t>Support</m:t>
                                    </m:r>
                                    <m:r>
                                      <m:rPr>
                                        <m:nor/>
                                      </m:rPr>
                                      <a:rPr lang="en-US" sz="1400" b="0" kern="1200" dirty="0" smtClean="0">
                                        <a:solidFill>
                                          <a:schemeClr val="dk1"/>
                                        </a:solidFill>
                                        <a:latin typeface="Times New Roman" panose="02020603050405020304" pitchFamily="18" charset="0"/>
                                        <a:cs typeface="Times New Roman" panose="02020603050405020304" pitchFamily="18" charset="0"/>
                                      </a:rPr>
                                      <m:t>(</m:t>
                                    </m:r>
                                    <m:r>
                                      <m:rPr>
                                        <m:nor/>
                                      </m:rPr>
                                      <a:rPr lang="en-US" sz="1400" b="0" kern="1200" dirty="0" smtClean="0">
                                        <a:solidFill>
                                          <a:schemeClr val="dk1"/>
                                        </a:solidFill>
                                        <a:latin typeface="Times New Roman" panose="02020603050405020304" pitchFamily="18" charset="0"/>
                                        <a:cs typeface="Times New Roman" panose="02020603050405020304" pitchFamily="18" charset="0"/>
                                      </a:rPr>
                                      <m:t>B</m:t>
                                    </m:r>
                                    <m:r>
                                      <m:rPr>
                                        <m:nor/>
                                      </m:rPr>
                                      <a:rPr lang="en-US" sz="1400" b="0" kern="1200" dirty="0" smtClean="0">
                                        <a:solidFill>
                                          <a:schemeClr val="dk1"/>
                                        </a:solidFill>
                                        <a:latin typeface="Times New Roman" panose="02020603050405020304" pitchFamily="18" charset="0"/>
                                        <a:cs typeface="Times New Roman" panose="02020603050405020304" pitchFamily="18" charset="0"/>
                                      </a:rPr>
                                      <m:t>)</m:t>
                                    </m:r>
                                  </m:den>
                                </m:f>
                              </m:oMath>
                            </m:oMathPara>
                          </a14:m>
                          <a:endParaRPr lang="en-US" sz="1400" b="0" kern="1200">
                            <a:solidFill>
                              <a:schemeClr val="dk1"/>
                            </a:solidFill>
                            <a:latin typeface="Times New Roman" panose="02020603050405020304" pitchFamily="18" charset="0"/>
                            <a:cs typeface="Times New Roman" panose="02020603050405020304" pitchFamily="18" charset="0"/>
                          </a:endParaRPr>
                        </a:p>
                        <a:p>
                          <a:pPr algn="ctr" fontAlgn="b"/>
                          <a:endParaRPr lang="en-US" sz="1400" b="0" kern="1200">
                            <a:solidFill>
                              <a:schemeClr val="dk1"/>
                            </a:solidFill>
                            <a:latin typeface="Times New Roman" panose="02020603050405020304" pitchFamily="18" charset="0"/>
                            <a:ea typeface="+mn-ea"/>
                            <a:cs typeface="Times New Roman" panose="02020603050405020304" pitchFamily="18" charset="0"/>
                          </a:endParaRPr>
                        </a:p>
                      </a:txBody>
                      <a:tcPr marL="103515" marR="103515" marT="103515" marB="103515" anchor="ctr"/>
                    </a:tc>
                    <a:tc>
                      <a:txBody>
                        <a:bodyPr/>
                        <a:lstStyle/>
                        <a:p>
                          <a:pPr algn="ctr" fontAlgn="b"/>
                          <a:r>
                            <a:rPr lang="en-US" sz="1400" kern="1200">
                              <a:solidFill>
                                <a:srgbClr val="262626"/>
                              </a:solidFill>
                              <a:latin typeface="Times New Roman" panose="02020603050405020304" pitchFamily="18" charset="0"/>
                              <a:cs typeface="Times New Roman" panose="02020603050405020304" pitchFamily="18" charset="0"/>
                            </a:rPr>
                            <a:t>Lift&gt;1</a:t>
                          </a:r>
                        </a:p>
                        <a:p>
                          <a:pPr algn="ctr" fontAlgn="b"/>
                          <a:r>
                            <a:rPr lang="en-US" sz="1400" kern="1200">
                              <a:solidFill>
                                <a:srgbClr val="262626"/>
                              </a:solidFill>
                              <a:latin typeface="Times New Roman" panose="02020603050405020304" pitchFamily="18" charset="0"/>
                              <a:cs typeface="Times New Roman" panose="02020603050405020304" pitchFamily="18" charset="0"/>
                            </a:rPr>
                            <a:t>Lift=1</a:t>
                          </a:r>
                        </a:p>
                        <a:p>
                          <a:pPr algn="ctr" fontAlgn="b"/>
                          <a:r>
                            <a:rPr lang="en-US" sz="1400" kern="1200">
                              <a:solidFill>
                                <a:srgbClr val="262626"/>
                              </a:solidFill>
                              <a:latin typeface="Times New Roman" panose="02020603050405020304" pitchFamily="18" charset="0"/>
                              <a:cs typeface="Times New Roman" panose="02020603050405020304" pitchFamily="18" charset="0"/>
                            </a:rPr>
                            <a:t>Lift&lt;1</a:t>
                          </a:r>
                        </a:p>
                      </a:txBody>
                      <a:tcPr marL="103515" marR="103515" marT="103515" marB="103515" anchor="ctr"/>
                    </a:tc>
                    <a:tc>
                      <a:txBody>
                        <a:bodyPr/>
                        <a:lstStyle/>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a:solidFill>
                                <a:srgbClr val="262626"/>
                              </a:solidFill>
                              <a:latin typeface="Times New Roman" panose="02020603050405020304" pitchFamily="18" charset="0"/>
                              <a:cs typeface="Times New Roman" panose="02020603050405020304" pitchFamily="18" charset="0"/>
                            </a:rPr>
                            <a:t>Lift&gt;1: Positive association (antecedent increases the likelihood of the consequent).</a:t>
                          </a:r>
                        </a:p>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a:solidFill>
                                <a:srgbClr val="262626"/>
                              </a:solidFill>
                              <a:latin typeface="Times New Roman" panose="02020603050405020304" pitchFamily="18" charset="0"/>
                              <a:cs typeface="Times New Roman" panose="02020603050405020304" pitchFamily="18" charset="0"/>
                            </a:rPr>
                            <a:t>Lift=1: No association (antecedent and consequent are independent).</a:t>
                          </a:r>
                        </a:p>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a:solidFill>
                                <a:srgbClr val="262626"/>
                              </a:solidFill>
                              <a:latin typeface="Times New Roman" panose="02020603050405020304" pitchFamily="18" charset="0"/>
                              <a:cs typeface="Times New Roman" panose="02020603050405020304" pitchFamily="18" charset="0"/>
                            </a:rPr>
                            <a:t>Lift&lt;1: Negative association (antecedent decreases the likelihood of the consequent).</a:t>
                          </a:r>
                        </a:p>
                      </a:txBody>
                      <a:tcPr marL="103515" marR="103515" marT="103515" marB="103515" anchor="ctr"/>
                    </a:tc>
                    <a:extLst>
                      <a:ext uri="{0D108BD9-81ED-4DB2-BD59-A6C34878D82A}">
                        <a16:rowId xmlns:a16="http://schemas.microsoft.com/office/drawing/2014/main" val="2665328691"/>
                      </a:ext>
                    </a:extLst>
                  </a:tr>
                </a:tbl>
              </a:graphicData>
            </a:graphic>
          </p:graphicFrame>
        </mc:Choice>
        <mc:Fallback xmlns="">
          <p:graphicFrame>
            <p:nvGraphicFramePr>
              <p:cNvPr id="7" name="Content Placeholder 5">
                <a:extLst>
                  <a:ext uri="{FF2B5EF4-FFF2-40B4-BE49-F238E27FC236}">
                    <a16:creationId xmlns:a16="http://schemas.microsoft.com/office/drawing/2014/main" id="{CBB9AE4F-B7CD-28DC-32C0-BC61D0CF4EFC}"/>
                  </a:ext>
                </a:extLst>
              </p:cNvPr>
              <p:cNvGraphicFramePr>
                <a:graphicFrameLocks noGrp="1"/>
              </p:cNvGraphicFramePr>
              <p:nvPr>
                <p:ph idx="1"/>
                <p:extLst>
                  <p:ext uri="{D42A27DB-BD31-4B8C-83A1-F6EECF244321}">
                    <p14:modId xmlns:p14="http://schemas.microsoft.com/office/powerpoint/2010/main" val="1130051320"/>
                  </p:ext>
                </p:extLst>
              </p:nvPr>
            </p:nvGraphicFramePr>
            <p:xfrm>
              <a:off x="604054" y="1220898"/>
              <a:ext cx="10983891" cy="4596161"/>
            </p:xfrm>
            <a:graphic>
              <a:graphicData uri="http://schemas.openxmlformats.org/drawingml/2006/table">
                <a:tbl>
                  <a:tblPr firstRow="1" bandRow="1">
                    <a:tableStyleId>{D27102A9-8310-4765-A935-A1911B00CA55}</a:tableStyleId>
                  </a:tblPr>
                  <a:tblGrid>
                    <a:gridCol w="1160383">
                      <a:extLst>
                        <a:ext uri="{9D8B030D-6E8A-4147-A177-3AD203B41FA5}">
                          <a16:colId xmlns:a16="http://schemas.microsoft.com/office/drawing/2014/main" val="290209422"/>
                        </a:ext>
                      </a:extLst>
                    </a:gridCol>
                    <a:gridCol w="1843059">
                      <a:extLst>
                        <a:ext uri="{9D8B030D-6E8A-4147-A177-3AD203B41FA5}">
                          <a16:colId xmlns:a16="http://schemas.microsoft.com/office/drawing/2014/main" val="4280119634"/>
                        </a:ext>
                      </a:extLst>
                    </a:gridCol>
                    <a:gridCol w="3804021">
                      <a:extLst>
                        <a:ext uri="{9D8B030D-6E8A-4147-A177-3AD203B41FA5}">
                          <a16:colId xmlns:a16="http://schemas.microsoft.com/office/drawing/2014/main" val="943438090"/>
                        </a:ext>
                      </a:extLst>
                    </a:gridCol>
                    <a:gridCol w="1206390">
                      <a:extLst>
                        <a:ext uri="{9D8B030D-6E8A-4147-A177-3AD203B41FA5}">
                          <a16:colId xmlns:a16="http://schemas.microsoft.com/office/drawing/2014/main" val="3913012041"/>
                        </a:ext>
                      </a:extLst>
                    </a:gridCol>
                    <a:gridCol w="2970038">
                      <a:extLst>
                        <a:ext uri="{9D8B030D-6E8A-4147-A177-3AD203B41FA5}">
                          <a16:colId xmlns:a16="http://schemas.microsoft.com/office/drawing/2014/main" val="1724095553"/>
                        </a:ext>
                      </a:extLst>
                    </a:gridCol>
                  </a:tblGrid>
                  <a:tr h="530208">
                    <a:tc>
                      <a:txBody>
                        <a:bodyPr/>
                        <a:lstStyle/>
                        <a:p>
                          <a:pPr algn="ctr" fontAlgn="b"/>
                          <a:r>
                            <a:rPr lang="en-US" sz="1400" u="none" strike="noStrike" cap="all" spc="150">
                              <a:solidFill>
                                <a:srgbClr val="262626"/>
                              </a:solidFill>
                              <a:effectLst/>
                              <a:latin typeface="Times New Roman" panose="02020603050405020304" pitchFamily="18" charset="0"/>
                              <a:cs typeface="Times New Roman" panose="02020603050405020304" pitchFamily="18" charset="0"/>
                            </a:rPr>
                            <a:t>Metric</a:t>
                          </a:r>
                        </a:p>
                      </a:txBody>
                      <a:tcPr marL="103515" marR="103515" marT="103515" marB="103515" anchor="ctr"/>
                    </a:tc>
                    <a:tc>
                      <a:txBody>
                        <a:bodyPr/>
                        <a:lstStyle/>
                        <a:p>
                          <a:pPr algn="ctr" fontAlgn="b"/>
                          <a:r>
                            <a:rPr lang="en-US" sz="1400" u="none" strike="noStrike" cap="all" spc="150">
                              <a:solidFill>
                                <a:srgbClr val="262626"/>
                              </a:solidFill>
                              <a:effectLst/>
                              <a:latin typeface="Times New Roman" panose="02020603050405020304" pitchFamily="18" charset="0"/>
                              <a:cs typeface="Times New Roman" panose="02020603050405020304" pitchFamily="18" charset="0"/>
                            </a:rPr>
                            <a:t>Definition</a:t>
                          </a:r>
                        </a:p>
                      </a:txBody>
                      <a:tcPr marL="103515" marR="103515" marT="103515" marB="103515" anchor="ctr"/>
                    </a:tc>
                    <a:tc>
                      <a:txBody>
                        <a:bodyPr/>
                        <a:lstStyle/>
                        <a:p>
                          <a:pPr algn="ctr" fontAlgn="b"/>
                          <a:r>
                            <a:rPr lang="en-US" sz="1400" u="none" strike="noStrike" cap="all" spc="150">
                              <a:solidFill>
                                <a:srgbClr val="262626"/>
                              </a:solidFill>
                              <a:effectLst/>
                              <a:latin typeface="Times New Roman" panose="02020603050405020304" pitchFamily="18" charset="0"/>
                              <a:cs typeface="Times New Roman" panose="02020603050405020304" pitchFamily="18" charset="0"/>
                            </a:rPr>
                            <a:t>Formula</a:t>
                          </a:r>
                        </a:p>
                      </a:txBody>
                      <a:tcPr marL="103515" marR="103515" marT="103515" marB="103515" anchor="ctr"/>
                    </a:tc>
                    <a:tc>
                      <a:txBody>
                        <a:bodyPr/>
                        <a:lstStyle/>
                        <a:p>
                          <a:pPr algn="ctr" fontAlgn="b"/>
                          <a:r>
                            <a:rPr lang="en-US" sz="1400" u="none" strike="noStrike" cap="all" spc="150">
                              <a:solidFill>
                                <a:srgbClr val="262626"/>
                              </a:solidFill>
                              <a:effectLst/>
                              <a:latin typeface="Times New Roman" panose="02020603050405020304" pitchFamily="18" charset="0"/>
                              <a:cs typeface="Times New Roman" panose="02020603050405020304" pitchFamily="18" charset="0"/>
                            </a:rPr>
                            <a:t>Range</a:t>
                          </a:r>
                        </a:p>
                      </a:txBody>
                      <a:tcPr marL="103515" marR="103515" marT="103515" marB="103515" anchor="ctr"/>
                    </a:tc>
                    <a:tc>
                      <a:txBody>
                        <a:bodyPr/>
                        <a:lstStyle/>
                        <a:p>
                          <a:pPr algn="ctr" fontAlgn="b"/>
                          <a:r>
                            <a:rPr lang="en-US" sz="1400" u="none" strike="noStrike" cap="all" spc="150">
                              <a:solidFill>
                                <a:srgbClr val="262626"/>
                              </a:solidFill>
                              <a:effectLst/>
                              <a:latin typeface="Times New Roman" panose="02020603050405020304" pitchFamily="18" charset="0"/>
                              <a:cs typeface="Times New Roman" panose="02020603050405020304" pitchFamily="18" charset="0"/>
                            </a:rPr>
                            <a:t>Interpretation</a:t>
                          </a:r>
                        </a:p>
                      </a:txBody>
                      <a:tcPr marL="103515" marR="103515" marT="103515" marB="103515" anchor="ctr"/>
                    </a:tc>
                    <a:extLst>
                      <a:ext uri="{0D108BD9-81ED-4DB2-BD59-A6C34878D82A}">
                        <a16:rowId xmlns:a16="http://schemas.microsoft.com/office/drawing/2014/main" val="2433785818"/>
                      </a:ext>
                    </a:extLst>
                  </a:tr>
                  <a:tr h="1060470">
                    <a:tc>
                      <a:txBody>
                        <a:bodyPr/>
                        <a:lstStyle/>
                        <a:p>
                          <a:pPr algn="ctr" fontAlgn="b"/>
                          <a:r>
                            <a:rPr lang="en-US" sz="1400">
                              <a:latin typeface="Times New Roman" panose="02020603050405020304" pitchFamily="18" charset="0"/>
                              <a:cs typeface="Times New Roman" panose="02020603050405020304" pitchFamily="18" charset="0"/>
                            </a:rPr>
                            <a:t>Support</a:t>
                          </a:r>
                          <a:endParaRPr lang="en-US" sz="1400" u="none" strike="noStrike" cap="none" spc="0">
                            <a:solidFill>
                              <a:srgbClr val="262626"/>
                            </a:solidFill>
                            <a:effectLst/>
                            <a:latin typeface="Times New Roman" panose="02020603050405020304" pitchFamily="18" charset="0"/>
                            <a:cs typeface="Times New Roman" panose="02020603050405020304" pitchFamily="18" charset="0"/>
                          </a:endParaRPr>
                        </a:p>
                      </a:txBody>
                      <a:tcPr marL="103515" marR="103515" marT="103515" marB="103515" anchor="ctr"/>
                    </a:tc>
                    <a:tc>
                      <a:txBody>
                        <a:bodyPr/>
                        <a:lstStyle/>
                        <a:p>
                          <a:pPr algn="ctr" fontAlgn="b"/>
                          <a:r>
                            <a:rPr lang="en-US" sz="1400">
                              <a:latin typeface="Times New Roman" panose="02020603050405020304" pitchFamily="18" charset="0"/>
                              <a:cs typeface="Times New Roman" panose="02020603050405020304" pitchFamily="18" charset="0"/>
                            </a:rPr>
                            <a:t>This indicates how frequently the </a:t>
                          </a:r>
                          <a:r>
                            <a:rPr lang="en-US" sz="1400" err="1">
                              <a:latin typeface="Times New Roman" panose="02020603050405020304" pitchFamily="18" charset="0"/>
                              <a:cs typeface="Times New Roman" panose="02020603050405020304" pitchFamily="18" charset="0"/>
                            </a:rPr>
                            <a:t>itemsets</a:t>
                          </a:r>
                          <a:r>
                            <a:rPr lang="en-US" sz="1400">
                              <a:latin typeface="Times New Roman" panose="02020603050405020304" pitchFamily="18" charset="0"/>
                              <a:cs typeface="Times New Roman" panose="02020603050405020304" pitchFamily="18" charset="0"/>
                            </a:rPr>
                            <a:t> appear together in the dataset</a:t>
                          </a:r>
                          <a:endParaRPr lang="en-US" sz="1400" u="none" strike="noStrike" cap="none" spc="0">
                            <a:solidFill>
                              <a:srgbClr val="262626"/>
                            </a:solidFill>
                            <a:effectLst/>
                            <a:latin typeface="Times New Roman" panose="02020603050405020304" pitchFamily="18" charset="0"/>
                            <a:cs typeface="Times New Roman" panose="02020603050405020304" pitchFamily="18" charset="0"/>
                          </a:endParaRPr>
                        </a:p>
                      </a:txBody>
                      <a:tcPr marL="103515" marR="103515" marT="103515" marB="103515" anchor="ctr"/>
                    </a:tc>
                    <a:tc>
                      <a:txBody>
                        <a:bodyPr/>
                        <a:lstStyle/>
                        <a:p>
                          <a:endParaRPr lang="en-US"/>
                        </a:p>
                      </a:txBody>
                      <a:tcPr marL="103515" marR="103515" marT="103515" marB="103515" anchor="ctr">
                        <a:blipFill>
                          <a:blip r:embed="rId3"/>
                          <a:stretch>
                            <a:fillRect l="-79006" t="-50575" r="-109936" b="-284483"/>
                          </a:stretch>
                        </a:blipFill>
                      </a:tcPr>
                    </a:tc>
                    <a:tc>
                      <a:txBody>
                        <a:bodyPr/>
                        <a:lstStyle/>
                        <a:p>
                          <a:pPr algn="ctr" fontAlgn="b"/>
                          <a:r>
                            <a:rPr lang="en-US" sz="1400">
                              <a:latin typeface="Times New Roman" panose="02020603050405020304" pitchFamily="18" charset="0"/>
                              <a:cs typeface="Times New Roman" panose="02020603050405020304" pitchFamily="18" charset="0"/>
                            </a:rPr>
                            <a:t>0 to 1 </a:t>
                          </a:r>
                        </a:p>
                        <a:p>
                          <a:pPr algn="ctr" fontAlgn="b"/>
                          <a:r>
                            <a:rPr lang="en-US" sz="1400">
                              <a:latin typeface="Times New Roman" panose="02020603050405020304" pitchFamily="18" charset="0"/>
                              <a:cs typeface="Times New Roman" panose="02020603050405020304" pitchFamily="18" charset="0"/>
                            </a:rPr>
                            <a:t>(or 0% to 100%)</a:t>
                          </a:r>
                          <a:endParaRPr lang="en-US" sz="1400" u="none" strike="noStrike" cap="none" spc="0">
                            <a:solidFill>
                              <a:srgbClr val="262626"/>
                            </a:solidFill>
                            <a:effectLst/>
                            <a:latin typeface="Times New Roman" panose="02020603050405020304" pitchFamily="18" charset="0"/>
                            <a:cs typeface="Times New Roman" panose="02020603050405020304" pitchFamily="18" charset="0"/>
                          </a:endParaRPr>
                        </a:p>
                      </a:txBody>
                      <a:tcPr marL="103515" marR="103515" marT="103515" marB="103515" anchor="ctr"/>
                    </a:tc>
                    <a:tc>
                      <a:txBody>
                        <a:bodyPr/>
                        <a:lstStyle/>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a:latin typeface="Times New Roman" panose="02020603050405020304" pitchFamily="18" charset="0"/>
                              <a:cs typeface="Times New Roman" panose="02020603050405020304" pitchFamily="18" charset="0"/>
                            </a:rPr>
                            <a:t>Higher support indicates more frequent occurrence, making the itemset more significant</a:t>
                          </a:r>
                          <a:endParaRPr lang="en-US" sz="1400" u="none" strike="noStrike" cap="none" spc="0">
                            <a:solidFill>
                              <a:srgbClr val="262626"/>
                            </a:solidFill>
                            <a:effectLst/>
                            <a:latin typeface="Times New Roman" panose="02020603050405020304" pitchFamily="18" charset="0"/>
                            <a:cs typeface="Times New Roman" panose="02020603050405020304" pitchFamily="18" charset="0"/>
                          </a:endParaRPr>
                        </a:p>
                      </a:txBody>
                      <a:tcPr marL="103515" marR="103515" marT="103515" marB="103515" anchor="ctr"/>
                    </a:tc>
                    <a:extLst>
                      <a:ext uri="{0D108BD9-81ED-4DB2-BD59-A6C34878D82A}">
                        <a16:rowId xmlns:a16="http://schemas.microsoft.com/office/drawing/2014/main" val="799657620"/>
                      </a:ext>
                    </a:extLst>
                  </a:tr>
                  <a:tr h="1060470">
                    <a:tc>
                      <a:txBody>
                        <a:bodyPr/>
                        <a:lstStyle/>
                        <a:p>
                          <a:pPr algn="ctr" fontAlgn="b"/>
                          <a:r>
                            <a:rPr lang="en-US" sz="1400">
                              <a:latin typeface="Times New Roman" panose="02020603050405020304" pitchFamily="18" charset="0"/>
                              <a:cs typeface="Times New Roman" panose="02020603050405020304" pitchFamily="18" charset="0"/>
                            </a:rPr>
                            <a:t>Confidence</a:t>
                          </a:r>
                          <a:endParaRPr lang="en-US" sz="1400" u="none" strike="noStrike" cap="none" spc="0">
                            <a:solidFill>
                              <a:srgbClr val="262626"/>
                            </a:solidFill>
                            <a:effectLst/>
                            <a:latin typeface="Times New Roman" panose="02020603050405020304" pitchFamily="18" charset="0"/>
                            <a:cs typeface="Times New Roman" panose="02020603050405020304" pitchFamily="18" charset="0"/>
                          </a:endParaRPr>
                        </a:p>
                      </a:txBody>
                      <a:tcPr marL="103515" marR="103515" marT="103515" marB="103515" anchor="ctr"/>
                    </a:tc>
                    <a:tc>
                      <a:txBody>
                        <a:bodyPr/>
                        <a:lstStyle/>
                        <a:p>
                          <a:pPr algn="ctr" fontAlgn="b"/>
                          <a:r>
                            <a:rPr lang="en-US" sz="1400">
                              <a:latin typeface="Times New Roman" panose="02020603050405020304" pitchFamily="18" charset="0"/>
                              <a:cs typeface="Times New Roman" panose="02020603050405020304" pitchFamily="18" charset="0"/>
                            </a:rPr>
                            <a:t>This measures the likelihood that the consequent occurs given the antecedent</a:t>
                          </a:r>
                          <a:endParaRPr lang="en-US" sz="1400" u="none" strike="noStrike" cap="none" spc="0">
                            <a:solidFill>
                              <a:srgbClr val="262626"/>
                            </a:solidFill>
                            <a:effectLst/>
                            <a:latin typeface="Times New Roman" panose="02020603050405020304" pitchFamily="18" charset="0"/>
                            <a:cs typeface="Times New Roman" panose="02020603050405020304" pitchFamily="18" charset="0"/>
                          </a:endParaRPr>
                        </a:p>
                      </a:txBody>
                      <a:tcPr marL="103515" marR="103515" marT="103515" marB="103515" anchor="ctr"/>
                    </a:tc>
                    <a:tc>
                      <a:txBody>
                        <a:bodyPr/>
                        <a:lstStyle/>
                        <a:p>
                          <a:endParaRPr lang="en-US"/>
                        </a:p>
                      </a:txBody>
                      <a:tcPr marL="103515" marR="103515" marT="103515" marB="103515" anchor="ctr">
                        <a:blipFill>
                          <a:blip r:embed="rId3"/>
                          <a:stretch>
                            <a:fillRect l="-79006" t="-150575" r="-109936" b="-184483"/>
                          </a:stretch>
                        </a:blipFill>
                      </a:tcPr>
                    </a:tc>
                    <a:tc>
                      <a:txBody>
                        <a:bodyPr/>
                        <a:lstStyle/>
                        <a:p>
                          <a:pPr algn="ctr" fontAlgn="b"/>
                          <a:r>
                            <a:rPr lang="en-US" sz="1400" u="none" strike="noStrike" cap="none" spc="0">
                              <a:solidFill>
                                <a:srgbClr val="262626"/>
                              </a:solidFill>
                              <a:effectLst/>
                              <a:latin typeface="Times New Roman" panose="02020603050405020304" pitchFamily="18" charset="0"/>
                              <a:cs typeface="Times New Roman" panose="02020603050405020304" pitchFamily="18" charset="0"/>
                            </a:rPr>
                            <a:t>[0,1]</a:t>
                          </a:r>
                        </a:p>
                      </a:txBody>
                      <a:tcPr marL="103515" marR="103515" marT="103515" marB="103515" anchor="ctr"/>
                    </a:tc>
                    <a:tc>
                      <a:txBody>
                        <a:bodyPr/>
                        <a:lstStyle/>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a:latin typeface="Times New Roman" panose="02020603050405020304" pitchFamily="18" charset="0"/>
                              <a:cs typeface="Times New Roman" panose="02020603050405020304" pitchFamily="18" charset="0"/>
                            </a:rPr>
                            <a:t>Higher confidence indicates a stronger relationship between the antecedent and consequent.</a:t>
                          </a:r>
                          <a:endParaRPr lang="en-US" sz="1400" u="none" strike="noStrike" cap="none" spc="0">
                            <a:solidFill>
                              <a:srgbClr val="262626"/>
                            </a:solidFill>
                            <a:effectLst/>
                            <a:latin typeface="Times New Roman" panose="02020603050405020304" pitchFamily="18" charset="0"/>
                            <a:cs typeface="Times New Roman" panose="02020603050405020304" pitchFamily="18" charset="0"/>
                          </a:endParaRPr>
                        </a:p>
                      </a:txBody>
                      <a:tcPr marL="103515" marR="103515" marT="103515" marB="103515" anchor="ctr"/>
                    </a:tc>
                    <a:extLst>
                      <a:ext uri="{0D108BD9-81ED-4DB2-BD59-A6C34878D82A}">
                        <a16:rowId xmlns:a16="http://schemas.microsoft.com/office/drawing/2014/main" val="1715458025"/>
                      </a:ext>
                    </a:extLst>
                  </a:tr>
                  <a:tr h="1945013">
                    <a:tc>
                      <a:txBody>
                        <a:bodyPr/>
                        <a:lstStyle/>
                        <a:p>
                          <a:pPr algn="ctr" fontAlgn="b"/>
                          <a:r>
                            <a:rPr lang="en-US" sz="1400" kern="1200">
                              <a:solidFill>
                                <a:srgbClr val="262626"/>
                              </a:solidFill>
                              <a:latin typeface="Times New Roman" panose="02020603050405020304" pitchFamily="18" charset="0"/>
                              <a:cs typeface="Times New Roman" panose="02020603050405020304" pitchFamily="18" charset="0"/>
                            </a:rPr>
                            <a:t>Lift</a:t>
                          </a:r>
                        </a:p>
                      </a:txBody>
                      <a:tcPr marL="103515" marR="103515" marT="103515" marB="103515" anchor="ctr"/>
                    </a:tc>
                    <a:tc>
                      <a:txBody>
                        <a:bodyPr/>
                        <a:lstStyle/>
                        <a:p>
                          <a:pPr algn="ctr" fontAlgn="b"/>
                          <a:r>
                            <a:rPr lang="en-US" sz="1400" kern="1200">
                              <a:solidFill>
                                <a:srgbClr val="262626"/>
                              </a:solidFill>
                              <a:latin typeface="Times New Roman" panose="02020603050405020304" pitchFamily="18" charset="0"/>
                              <a:cs typeface="Times New Roman" panose="02020603050405020304" pitchFamily="18" charset="0"/>
                            </a:rPr>
                            <a:t>This evaluates the strength of the association beyond random chance</a:t>
                          </a:r>
                        </a:p>
                      </a:txBody>
                      <a:tcPr marL="103515" marR="103515" marT="103515" marB="103515" anchor="ctr"/>
                    </a:tc>
                    <a:tc>
                      <a:txBody>
                        <a:bodyPr/>
                        <a:lstStyle/>
                        <a:p>
                          <a:endParaRPr lang="en-US"/>
                        </a:p>
                      </a:txBody>
                      <a:tcPr marL="103515" marR="103515" marT="103515" marB="103515" anchor="ctr">
                        <a:blipFill>
                          <a:blip r:embed="rId3"/>
                          <a:stretch>
                            <a:fillRect l="-79006" t="-136250" r="-109936" b="-313"/>
                          </a:stretch>
                        </a:blipFill>
                      </a:tcPr>
                    </a:tc>
                    <a:tc>
                      <a:txBody>
                        <a:bodyPr/>
                        <a:lstStyle/>
                        <a:p>
                          <a:pPr algn="ctr" fontAlgn="b"/>
                          <a:r>
                            <a:rPr lang="en-US" sz="1400" kern="1200">
                              <a:solidFill>
                                <a:srgbClr val="262626"/>
                              </a:solidFill>
                              <a:latin typeface="Times New Roman" panose="02020603050405020304" pitchFamily="18" charset="0"/>
                              <a:cs typeface="Times New Roman" panose="02020603050405020304" pitchFamily="18" charset="0"/>
                            </a:rPr>
                            <a:t>Lift&gt;1</a:t>
                          </a:r>
                        </a:p>
                        <a:p>
                          <a:pPr algn="ctr" fontAlgn="b"/>
                          <a:r>
                            <a:rPr lang="en-US" sz="1400" kern="1200">
                              <a:solidFill>
                                <a:srgbClr val="262626"/>
                              </a:solidFill>
                              <a:latin typeface="Times New Roman" panose="02020603050405020304" pitchFamily="18" charset="0"/>
                              <a:cs typeface="Times New Roman" panose="02020603050405020304" pitchFamily="18" charset="0"/>
                            </a:rPr>
                            <a:t>Lift=1</a:t>
                          </a:r>
                        </a:p>
                        <a:p>
                          <a:pPr algn="ctr" fontAlgn="b"/>
                          <a:r>
                            <a:rPr lang="en-US" sz="1400" kern="1200">
                              <a:solidFill>
                                <a:srgbClr val="262626"/>
                              </a:solidFill>
                              <a:latin typeface="Times New Roman" panose="02020603050405020304" pitchFamily="18" charset="0"/>
                              <a:cs typeface="Times New Roman" panose="02020603050405020304" pitchFamily="18" charset="0"/>
                            </a:rPr>
                            <a:t>Lift&lt;1</a:t>
                          </a:r>
                        </a:p>
                      </a:txBody>
                      <a:tcPr marL="103515" marR="103515" marT="103515" marB="103515" anchor="ctr"/>
                    </a:tc>
                    <a:tc>
                      <a:txBody>
                        <a:bodyPr/>
                        <a:lstStyle/>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a:solidFill>
                                <a:srgbClr val="262626"/>
                              </a:solidFill>
                              <a:latin typeface="Times New Roman" panose="02020603050405020304" pitchFamily="18" charset="0"/>
                              <a:cs typeface="Times New Roman" panose="02020603050405020304" pitchFamily="18" charset="0"/>
                            </a:rPr>
                            <a:t>Lift&gt;1: Positive association (antecedent increases the likelihood of the consequent).</a:t>
                          </a:r>
                        </a:p>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a:solidFill>
                                <a:srgbClr val="262626"/>
                              </a:solidFill>
                              <a:latin typeface="Times New Roman" panose="02020603050405020304" pitchFamily="18" charset="0"/>
                              <a:cs typeface="Times New Roman" panose="02020603050405020304" pitchFamily="18" charset="0"/>
                            </a:rPr>
                            <a:t>Lift=1: No association (antecedent and consequent are independent).</a:t>
                          </a:r>
                        </a:p>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a:solidFill>
                                <a:srgbClr val="262626"/>
                              </a:solidFill>
                              <a:latin typeface="Times New Roman" panose="02020603050405020304" pitchFamily="18" charset="0"/>
                              <a:cs typeface="Times New Roman" panose="02020603050405020304" pitchFamily="18" charset="0"/>
                            </a:rPr>
                            <a:t>Lift&lt;1: Negative association (antecedent decreases the likelihood of the consequent).</a:t>
                          </a:r>
                        </a:p>
                      </a:txBody>
                      <a:tcPr marL="103515" marR="103515" marT="103515" marB="103515" anchor="ctr"/>
                    </a:tc>
                    <a:extLst>
                      <a:ext uri="{0D108BD9-81ED-4DB2-BD59-A6C34878D82A}">
                        <a16:rowId xmlns:a16="http://schemas.microsoft.com/office/drawing/2014/main" val="2665328691"/>
                      </a:ext>
                    </a:extLst>
                  </a:tr>
                </a:tbl>
              </a:graphicData>
            </a:graphic>
          </p:graphicFrame>
        </mc:Fallback>
      </mc:AlternateContent>
      <p:cxnSp>
        <p:nvCxnSpPr>
          <p:cNvPr id="3" name="Google Shape;151;p26">
            <a:extLst>
              <a:ext uri="{FF2B5EF4-FFF2-40B4-BE49-F238E27FC236}">
                <a16:creationId xmlns:a16="http://schemas.microsoft.com/office/drawing/2014/main" id="{5E80659D-5B6A-3F33-CD48-954076F4B625}"/>
              </a:ext>
            </a:extLst>
          </p:cNvPr>
          <p:cNvCxnSpPr>
            <a:cxnSpLocks/>
          </p:cNvCxnSpPr>
          <p:nvPr/>
        </p:nvCxnSpPr>
        <p:spPr>
          <a:xfrm>
            <a:off x="596646" y="620073"/>
            <a:ext cx="11088848" cy="0"/>
          </a:xfrm>
          <a:prstGeom prst="straightConnector1">
            <a:avLst/>
          </a:prstGeom>
          <a:noFill/>
          <a:ln w="57150" cap="flat" cmpd="sng">
            <a:solidFill>
              <a:srgbClr val="002060"/>
            </a:solidFill>
            <a:prstDash val="solid"/>
            <a:miter lim="800000"/>
            <a:headEnd type="none" w="sm" len="sm"/>
            <a:tailEnd type="none" w="sm" len="sm"/>
          </a:ln>
        </p:spPr>
      </p:cxnSp>
      <p:sp>
        <p:nvSpPr>
          <p:cNvPr id="4" name="Slide Number Placeholder 3">
            <a:extLst>
              <a:ext uri="{FF2B5EF4-FFF2-40B4-BE49-F238E27FC236}">
                <a16:creationId xmlns:a16="http://schemas.microsoft.com/office/drawing/2014/main" id="{5125AD82-5E2C-150B-8FE0-8F9B19B417DB}"/>
              </a:ext>
            </a:extLst>
          </p:cNvPr>
          <p:cNvSpPr>
            <a:spLocks noGrp="1"/>
          </p:cNvSpPr>
          <p:nvPr>
            <p:ph type="sldNum" sz="quarter" idx="12"/>
          </p:nvPr>
        </p:nvSpPr>
        <p:spPr/>
        <p:txBody>
          <a:bodyPr/>
          <a:lstStyle/>
          <a:p>
            <a:fld id="{B4A918BC-4D43-4B42-B3C0-E7EBE25E6AF0}" type="slidenum">
              <a:rPr lang="en-US" smtClean="0"/>
              <a:t>8</a:t>
            </a:fld>
            <a:endParaRPr lang="en-US"/>
          </a:p>
        </p:txBody>
      </p:sp>
    </p:spTree>
    <p:extLst>
      <p:ext uri="{BB962C8B-B14F-4D97-AF65-F5344CB8AC3E}">
        <p14:creationId xmlns:p14="http://schemas.microsoft.com/office/powerpoint/2010/main" val="2128597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875F5-4194-BA08-FCAA-9F6544134B5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C63C72D-006A-E6D6-2448-FACBF53718B9}"/>
              </a:ext>
            </a:extLst>
          </p:cNvPr>
          <p:cNvSpPr/>
          <p:nvPr/>
        </p:nvSpPr>
        <p:spPr>
          <a:xfrm>
            <a:off x="138631" y="1437769"/>
            <a:ext cx="12039540" cy="12336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BFA594-C5C2-9671-4AF5-12D28E09B582}"/>
              </a:ext>
            </a:extLst>
          </p:cNvPr>
          <p:cNvSpPr>
            <a:spLocks noGrp="1"/>
          </p:cNvSpPr>
          <p:nvPr>
            <p:ph type="title"/>
          </p:nvPr>
        </p:nvSpPr>
        <p:spPr>
          <a:xfrm>
            <a:off x="596646" y="51540"/>
            <a:ext cx="10380573" cy="565396"/>
          </a:xfrm>
        </p:spPr>
        <p:txBody>
          <a:bodyPr>
            <a:normAutofit/>
          </a:bodyPr>
          <a:lstStyle/>
          <a:p>
            <a:r>
              <a:rPr lang="en-US" sz="3200" b="1" u="none" strike="noStrike" kern="1200" err="1">
                <a:solidFill>
                  <a:schemeClr val="dk1"/>
                </a:solidFill>
                <a:effectLst/>
                <a:latin typeface="Times New Roman"/>
                <a:ea typeface="+mn-ea"/>
                <a:cs typeface="Times New Roman"/>
              </a:rPr>
              <a:t>Apriori</a:t>
            </a:r>
            <a:endParaRPr lang="en-US" sz="3200" err="1">
              <a:solidFill>
                <a:schemeClr val="dk1"/>
              </a:solidFill>
              <a:latin typeface="Times New Roman"/>
              <a:cs typeface="Times New Roman"/>
            </a:endParaRPr>
          </a:p>
        </p:txBody>
      </p:sp>
      <p:sp>
        <p:nvSpPr>
          <p:cNvPr id="3" name="Content Placeholder 2">
            <a:extLst>
              <a:ext uri="{FF2B5EF4-FFF2-40B4-BE49-F238E27FC236}">
                <a16:creationId xmlns:a16="http://schemas.microsoft.com/office/drawing/2014/main" id="{4167806D-5834-EEA3-4558-1AB81E3C53F8}"/>
              </a:ext>
            </a:extLst>
          </p:cNvPr>
          <p:cNvSpPr>
            <a:spLocks noGrp="1"/>
          </p:cNvSpPr>
          <p:nvPr>
            <p:ph idx="1"/>
          </p:nvPr>
        </p:nvSpPr>
        <p:spPr>
          <a:xfrm>
            <a:off x="109221" y="919052"/>
            <a:ext cx="3135020" cy="5189345"/>
          </a:xfrm>
          <a:solidFill>
            <a:schemeClr val="bg1"/>
          </a:solidFill>
        </p:spPr>
        <p:txBody>
          <a:bodyPr vert="horz" lIns="91440" tIns="45720" rIns="91440" bIns="45720" rtlCol="0" anchor="t">
            <a:noAutofit/>
          </a:bodyPr>
          <a:lstStyle/>
          <a:p>
            <a:r>
              <a:rPr lang="en-US" sz="1600" b="1">
                <a:latin typeface="Times New Roman" panose="02020603050405020304" pitchFamily="18" charset="0"/>
                <a:cs typeface="Times New Roman" panose="02020603050405020304" pitchFamily="18" charset="0"/>
              </a:rPr>
              <a:t>Steps:</a:t>
            </a:r>
            <a:endParaRPr lang="en-US" sz="1600">
              <a:latin typeface="Times New Roman" panose="02020603050405020304" pitchFamily="18" charset="0"/>
              <a:cs typeface="Times New Roman" panose="02020603050405020304" pitchFamily="18" charset="0"/>
            </a:endParaRPr>
          </a:p>
          <a:p>
            <a:pPr marL="514350" lvl="1" indent="-285750">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Generate Candidate Itemsets</a:t>
            </a:r>
          </a:p>
          <a:p>
            <a:pPr marL="514350" lvl="1" indent="-285750">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Count Support</a:t>
            </a:r>
          </a:p>
          <a:p>
            <a:pPr marL="514350" lvl="1" indent="-285750">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Iteratively Expand Itemsets</a:t>
            </a:r>
          </a:p>
          <a:p>
            <a:pPr marL="514350" lvl="1" indent="-285750">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Prune Non-Frequent Itemsets</a:t>
            </a:r>
          </a:p>
          <a:p>
            <a:pPr marL="514350" lvl="1" indent="-285750">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Repeat generating and pruning</a:t>
            </a:r>
          </a:p>
          <a:p>
            <a:pPr marL="514350" lvl="1" indent="-285750">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Generate Association Rules</a:t>
            </a:r>
          </a:p>
          <a:p>
            <a:pPr marL="514350" lvl="1" indent="-285750">
              <a:buFont typeface="Arial" panose="020B0604020202020204" pitchFamily="34" charset="0"/>
              <a:buChar char="•"/>
            </a:pPr>
            <a:endParaRPr lang="en-US" sz="1600"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Configuration</a:t>
            </a:r>
            <a:r>
              <a:rPr lang="en-US" sz="1600">
                <a:latin typeface="Times New Roman" panose="02020603050405020304" pitchFamily="18" charset="0"/>
                <a:cs typeface="Times New Roman" panose="02020603050405020304" pitchFamily="18" charset="0"/>
              </a:rPr>
              <a:t>:</a:t>
            </a:r>
          </a:p>
          <a:p>
            <a:pPr marL="514350" lvl="1" indent="-285750">
              <a:buFont typeface="Arial" panose="020B0604020202020204" pitchFamily="34" charset="0"/>
              <a:buChar char="•"/>
            </a:pPr>
            <a:r>
              <a:rPr lang="en-US" sz="1600" err="1">
                <a:latin typeface="Times New Roman" panose="02020603050405020304" pitchFamily="18" charset="0"/>
                <a:cs typeface="Times New Roman" panose="02020603050405020304" pitchFamily="18" charset="0"/>
              </a:rPr>
              <a:t>min_confidence</a:t>
            </a:r>
            <a:r>
              <a:rPr lang="en-US" sz="1600">
                <a:latin typeface="Times New Roman" panose="02020603050405020304" pitchFamily="18" charset="0"/>
                <a:cs typeface="Times New Roman" panose="02020603050405020304" pitchFamily="18" charset="0"/>
              </a:rPr>
              <a:t>=0.7</a:t>
            </a:r>
          </a:p>
          <a:p>
            <a:pPr marL="514350" lvl="1" indent="-285750">
              <a:buFont typeface="Arial" panose="020B0604020202020204" pitchFamily="34" charset="0"/>
              <a:buChar char="•"/>
            </a:pPr>
            <a:r>
              <a:rPr lang="en-US" sz="1600" err="1">
                <a:latin typeface="Times New Roman" panose="02020603050405020304" pitchFamily="18" charset="0"/>
                <a:cs typeface="Times New Roman" panose="02020603050405020304" pitchFamily="18" charset="0"/>
              </a:rPr>
              <a:t>min_support</a:t>
            </a:r>
            <a:r>
              <a:rPr lang="en-US" sz="1600">
                <a:latin typeface="Times New Roman" panose="02020603050405020304" pitchFamily="18" charset="0"/>
                <a:cs typeface="Times New Roman" panose="02020603050405020304" pitchFamily="18" charset="0"/>
              </a:rPr>
              <a:t>=0.1</a:t>
            </a:r>
          </a:p>
          <a:p>
            <a:pPr marL="514350" lvl="1" indent="-285750">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262626"/>
                </a:solidFill>
                <a:effectLst/>
                <a:uLnTx/>
                <a:uFillTx/>
                <a:latin typeface="Times New Roman" panose="02020603050405020304" pitchFamily="18" charset="0"/>
                <a:ea typeface="+mn-ea"/>
                <a:cs typeface="Times New Roman" panose="02020603050405020304" pitchFamily="18" charset="0"/>
              </a:rPr>
              <a:t>Itemsets</a:t>
            </a:r>
            <a:r>
              <a:rPr kumimoji="0" lang="en-US" sz="1600" b="0" i="0" u="none" strike="noStrike" kern="1200" cap="none" spc="0" normalizeH="0" baseline="0" noProof="0">
                <a:ln>
                  <a:noFill/>
                </a:ln>
                <a:solidFill>
                  <a:srgbClr val="262626"/>
                </a:solidFill>
                <a:effectLst/>
                <a:uLnTx/>
                <a:uFillTx/>
                <a:latin typeface="Times New Roman" panose="02020603050405020304" pitchFamily="18" charset="0"/>
                <a:ea typeface="+mn-ea"/>
                <a:cs typeface="Times New Roman" panose="02020603050405020304" pitchFamily="18" charset="0"/>
              </a:rPr>
              <a:t>:</a:t>
            </a:r>
          </a:p>
          <a:p>
            <a:pPr lvl="1"/>
            <a:r>
              <a:rPr lang="en-US" sz="1600">
                <a:latin typeface="Times New Roman"/>
                <a:cs typeface="Times New Roman"/>
              </a:rPr>
              <a:t>84 </a:t>
            </a:r>
            <a:r>
              <a:rPr lang="en-US" sz="1600" err="1">
                <a:latin typeface="Times New Roman"/>
                <a:cs typeface="Times New Roman"/>
              </a:rPr>
              <a:t>itemsets</a:t>
            </a:r>
            <a:r>
              <a:rPr lang="en-US" sz="1600">
                <a:latin typeface="Times New Roman"/>
                <a:cs typeface="Times New Roman"/>
              </a:rPr>
              <a:t> are identified</a:t>
            </a:r>
          </a:p>
          <a:p>
            <a:pPr lvl="1"/>
            <a:endParaRPr lang="en-US" sz="1600">
              <a:latin typeface="Times New Roman" panose="02020603050405020304" pitchFamily="18" charset="0"/>
              <a:cs typeface="Times New Roman" panose="02020603050405020304" pitchFamily="18" charset="0"/>
            </a:endParaRPr>
          </a:p>
        </p:txBody>
      </p:sp>
      <p:pic>
        <p:nvPicPr>
          <p:cNvPr id="6" name="Picture 5" descr="A chart with different shades of red squares&#10;&#10;AI-generated content may be incorrect.">
            <a:extLst>
              <a:ext uri="{FF2B5EF4-FFF2-40B4-BE49-F238E27FC236}">
                <a16:creationId xmlns:a16="http://schemas.microsoft.com/office/drawing/2014/main" id="{1C27F38A-17FF-8F8C-48C1-FBAFF8C6AC67}"/>
              </a:ext>
            </a:extLst>
          </p:cNvPr>
          <p:cNvPicPr>
            <a:picLocks noChangeAspect="1"/>
          </p:cNvPicPr>
          <p:nvPr/>
        </p:nvPicPr>
        <p:blipFill>
          <a:blip r:embed="rId3"/>
          <a:srcRect l="4270" r="4270"/>
          <a:stretch>
            <a:fillRect/>
          </a:stretch>
        </p:blipFill>
        <p:spPr>
          <a:xfrm>
            <a:off x="7597204" y="-578"/>
            <a:ext cx="4593403" cy="3983182"/>
          </a:xfrm>
          <a:prstGeom prst="rect">
            <a:avLst/>
          </a:prstGeom>
        </p:spPr>
      </p:pic>
      <p:graphicFrame>
        <p:nvGraphicFramePr>
          <p:cNvPr id="8" name="Table 7">
            <a:extLst>
              <a:ext uri="{FF2B5EF4-FFF2-40B4-BE49-F238E27FC236}">
                <a16:creationId xmlns:a16="http://schemas.microsoft.com/office/drawing/2014/main" id="{F1420231-DCD0-C9B8-79E4-905D85E22296}"/>
              </a:ext>
            </a:extLst>
          </p:cNvPr>
          <p:cNvGraphicFramePr>
            <a:graphicFrameLocks noGrp="1"/>
          </p:cNvGraphicFramePr>
          <p:nvPr>
            <p:extLst>
              <p:ext uri="{D42A27DB-BD31-4B8C-83A1-F6EECF244321}">
                <p14:modId xmlns:p14="http://schemas.microsoft.com/office/powerpoint/2010/main" val="3693403536"/>
              </p:ext>
            </p:extLst>
          </p:nvPr>
        </p:nvGraphicFramePr>
        <p:xfrm>
          <a:off x="3884297" y="4047395"/>
          <a:ext cx="4730310" cy="2286000"/>
        </p:xfrm>
        <a:graphic>
          <a:graphicData uri="http://schemas.openxmlformats.org/drawingml/2006/table">
            <a:tbl>
              <a:tblPr bandRow="1">
                <a:tableStyleId>{C4B1156A-380E-4F78-BDF5-A606A8083BF9}</a:tableStyleId>
              </a:tblPr>
              <a:tblGrid>
                <a:gridCol w="1286729">
                  <a:extLst>
                    <a:ext uri="{9D8B030D-6E8A-4147-A177-3AD203B41FA5}">
                      <a16:colId xmlns:a16="http://schemas.microsoft.com/office/drawing/2014/main" val="581839889"/>
                    </a:ext>
                  </a:extLst>
                </a:gridCol>
                <a:gridCol w="1069545">
                  <a:extLst>
                    <a:ext uri="{9D8B030D-6E8A-4147-A177-3AD203B41FA5}">
                      <a16:colId xmlns:a16="http://schemas.microsoft.com/office/drawing/2014/main" val="3702640144"/>
                    </a:ext>
                  </a:extLst>
                </a:gridCol>
                <a:gridCol w="787760">
                  <a:extLst>
                    <a:ext uri="{9D8B030D-6E8A-4147-A177-3AD203B41FA5}">
                      <a16:colId xmlns:a16="http://schemas.microsoft.com/office/drawing/2014/main" val="1409423589"/>
                    </a:ext>
                  </a:extLst>
                </a:gridCol>
                <a:gridCol w="1039660">
                  <a:extLst>
                    <a:ext uri="{9D8B030D-6E8A-4147-A177-3AD203B41FA5}">
                      <a16:colId xmlns:a16="http://schemas.microsoft.com/office/drawing/2014/main" val="3694695536"/>
                    </a:ext>
                  </a:extLst>
                </a:gridCol>
                <a:gridCol w="546616">
                  <a:extLst>
                    <a:ext uri="{9D8B030D-6E8A-4147-A177-3AD203B41FA5}">
                      <a16:colId xmlns:a16="http://schemas.microsoft.com/office/drawing/2014/main" val="1458733803"/>
                    </a:ext>
                  </a:extLst>
                </a:gridCol>
              </a:tblGrid>
              <a:tr h="273185">
                <a:tc>
                  <a:txBody>
                    <a:bodyPr/>
                    <a:lstStyle/>
                    <a:p>
                      <a:pPr algn="l">
                        <a:buNone/>
                      </a:pPr>
                      <a:r>
                        <a:rPr lang="en-US" sz="1400"/>
                        <a:t>Antecedent</a:t>
                      </a:r>
                    </a:p>
                  </a:txBody>
                  <a:tcPr anchor="ctr"/>
                </a:tc>
                <a:tc>
                  <a:txBody>
                    <a:bodyPr/>
                    <a:lstStyle/>
                    <a:p>
                      <a:pPr algn="ctr">
                        <a:buNone/>
                      </a:pPr>
                      <a:r>
                        <a:rPr lang="en-US" sz="1400"/>
                        <a:t>Consequent</a:t>
                      </a:r>
                    </a:p>
                  </a:txBody>
                  <a:tcPr anchor="ctr"/>
                </a:tc>
                <a:tc>
                  <a:txBody>
                    <a:bodyPr/>
                    <a:lstStyle/>
                    <a:p>
                      <a:pPr algn="ctr">
                        <a:buNone/>
                      </a:pPr>
                      <a:r>
                        <a:rPr lang="en-US" sz="1400"/>
                        <a:t>Support</a:t>
                      </a:r>
                    </a:p>
                  </a:txBody>
                  <a:tcPr anchor="ctr"/>
                </a:tc>
                <a:tc>
                  <a:txBody>
                    <a:bodyPr/>
                    <a:lstStyle/>
                    <a:p>
                      <a:pPr algn="ctr">
                        <a:buNone/>
                      </a:pPr>
                      <a:r>
                        <a:rPr lang="en-US" sz="1400"/>
                        <a:t>Confidence</a:t>
                      </a:r>
                    </a:p>
                  </a:txBody>
                  <a:tcPr anchor="ctr"/>
                </a:tc>
                <a:tc>
                  <a:txBody>
                    <a:bodyPr/>
                    <a:lstStyle/>
                    <a:p>
                      <a:pPr algn="ctr">
                        <a:buNone/>
                      </a:pPr>
                      <a:r>
                        <a:rPr lang="en-US" sz="1400"/>
                        <a:t>Lift</a:t>
                      </a:r>
                    </a:p>
                  </a:txBody>
                  <a:tcPr anchor="ctr"/>
                </a:tc>
                <a:extLst>
                  <a:ext uri="{0D108BD9-81ED-4DB2-BD59-A6C34878D82A}">
                    <a16:rowId xmlns:a16="http://schemas.microsoft.com/office/drawing/2014/main" val="1871349780"/>
                  </a:ext>
                </a:extLst>
              </a:tr>
              <a:tr h="499269">
                <a:tc>
                  <a:txBody>
                    <a:bodyPr/>
                    <a:lstStyle/>
                    <a:p>
                      <a:pPr algn="l">
                        <a:buNone/>
                      </a:pPr>
                      <a:r>
                        <a:rPr lang="en-US" sz="1400" err="1"/>
                        <a:t>GLD_Down</a:t>
                      </a:r>
                      <a:r>
                        <a:rPr lang="en-US" sz="1400"/>
                        <a:t>, </a:t>
                      </a:r>
                      <a:r>
                        <a:rPr lang="en-US" sz="1400" err="1"/>
                        <a:t>SPX_Down</a:t>
                      </a:r>
                      <a:r>
                        <a:rPr lang="en-US" sz="1400"/>
                        <a:t>, </a:t>
                      </a:r>
                      <a:r>
                        <a:rPr lang="en-US" sz="1400" err="1"/>
                        <a:t>USO_Down</a:t>
                      </a:r>
                      <a:endParaRPr lang="en-US" sz="1400"/>
                    </a:p>
                  </a:txBody>
                  <a:tcPr anchor="ctr"/>
                </a:tc>
                <a:tc>
                  <a:txBody>
                    <a:bodyPr/>
                    <a:lstStyle/>
                    <a:p>
                      <a:pPr algn="ctr">
                        <a:buNone/>
                      </a:pPr>
                      <a:r>
                        <a:rPr lang="en-US" sz="1400" err="1"/>
                        <a:t>SLV_Down</a:t>
                      </a:r>
                    </a:p>
                  </a:txBody>
                  <a:tcPr anchor="ctr"/>
                </a:tc>
                <a:tc>
                  <a:txBody>
                    <a:bodyPr/>
                    <a:lstStyle/>
                    <a:p>
                      <a:pPr algn="ctr">
                        <a:buNone/>
                      </a:pPr>
                      <a:r>
                        <a:rPr lang="en-US" sz="1400"/>
                        <a:t>0.10</a:t>
                      </a:r>
                    </a:p>
                  </a:txBody>
                  <a:tcPr anchor="ctr"/>
                </a:tc>
                <a:tc>
                  <a:txBody>
                    <a:bodyPr/>
                    <a:lstStyle/>
                    <a:p>
                      <a:pPr algn="ctr">
                        <a:buNone/>
                      </a:pPr>
                      <a:r>
                        <a:rPr lang="en-US" sz="1400"/>
                        <a:t>0.86</a:t>
                      </a:r>
                    </a:p>
                  </a:txBody>
                  <a:tcPr anchor="ctr"/>
                </a:tc>
                <a:tc>
                  <a:txBody>
                    <a:bodyPr/>
                    <a:lstStyle/>
                    <a:p>
                      <a:pPr algn="ctr">
                        <a:buNone/>
                      </a:pPr>
                      <a:r>
                        <a:rPr lang="en-US" sz="1400"/>
                        <a:t>2.05</a:t>
                      </a:r>
                    </a:p>
                  </a:txBody>
                  <a:tcPr anchor="ctr"/>
                </a:tc>
                <a:extLst>
                  <a:ext uri="{0D108BD9-81ED-4DB2-BD59-A6C34878D82A}">
                    <a16:rowId xmlns:a16="http://schemas.microsoft.com/office/drawing/2014/main" val="3965684934"/>
                  </a:ext>
                </a:extLst>
              </a:tr>
              <a:tr h="386228">
                <a:tc>
                  <a:txBody>
                    <a:bodyPr/>
                    <a:lstStyle/>
                    <a:p>
                      <a:pPr algn="l">
                        <a:buNone/>
                      </a:pPr>
                      <a:r>
                        <a:rPr lang="en-US" sz="1400" err="1"/>
                        <a:t>GLD_Down</a:t>
                      </a:r>
                      <a:r>
                        <a:rPr lang="en-US" sz="1400"/>
                        <a:t>, </a:t>
                      </a:r>
                      <a:r>
                        <a:rPr lang="en-US" sz="1400" err="1"/>
                        <a:t>SPX_Down</a:t>
                      </a:r>
                      <a:endParaRPr lang="en-US" sz="1400"/>
                    </a:p>
                  </a:txBody>
                  <a:tcPr anchor="ctr"/>
                </a:tc>
                <a:tc>
                  <a:txBody>
                    <a:bodyPr/>
                    <a:lstStyle/>
                    <a:p>
                      <a:pPr algn="ctr">
                        <a:buNone/>
                      </a:pPr>
                      <a:r>
                        <a:rPr lang="en-US" sz="1400" err="1"/>
                        <a:t>SLV_Down</a:t>
                      </a:r>
                    </a:p>
                  </a:txBody>
                  <a:tcPr anchor="ctr"/>
                </a:tc>
                <a:tc>
                  <a:txBody>
                    <a:bodyPr/>
                    <a:lstStyle/>
                    <a:p>
                      <a:pPr algn="ctr">
                        <a:buNone/>
                      </a:pPr>
                      <a:r>
                        <a:rPr lang="en-US" sz="1400"/>
                        <a:t>0.15</a:t>
                      </a:r>
                    </a:p>
                  </a:txBody>
                  <a:tcPr anchor="ctr"/>
                </a:tc>
                <a:tc>
                  <a:txBody>
                    <a:bodyPr/>
                    <a:lstStyle/>
                    <a:p>
                      <a:pPr algn="ctr">
                        <a:buNone/>
                      </a:pPr>
                      <a:r>
                        <a:rPr lang="en-US" sz="1400"/>
                        <a:t>0.85</a:t>
                      </a:r>
                    </a:p>
                  </a:txBody>
                  <a:tcPr anchor="ctr"/>
                </a:tc>
                <a:tc>
                  <a:txBody>
                    <a:bodyPr/>
                    <a:lstStyle/>
                    <a:p>
                      <a:pPr algn="ctr">
                        <a:buNone/>
                      </a:pPr>
                      <a:r>
                        <a:rPr lang="en-US" sz="1400"/>
                        <a:t>2.02</a:t>
                      </a:r>
                    </a:p>
                  </a:txBody>
                  <a:tcPr anchor="ctr"/>
                </a:tc>
                <a:extLst>
                  <a:ext uri="{0D108BD9-81ED-4DB2-BD59-A6C34878D82A}">
                    <a16:rowId xmlns:a16="http://schemas.microsoft.com/office/drawing/2014/main" val="3223215251"/>
                  </a:ext>
                </a:extLst>
              </a:tr>
              <a:tr h="386228">
                <a:tc>
                  <a:txBody>
                    <a:bodyPr/>
                    <a:lstStyle/>
                    <a:p>
                      <a:pPr algn="l">
                        <a:buNone/>
                      </a:pPr>
                      <a:r>
                        <a:rPr lang="en-US" sz="1400" err="1"/>
                        <a:t>GLD_Up</a:t>
                      </a:r>
                      <a:r>
                        <a:rPr lang="en-US" sz="1400"/>
                        <a:t>, </a:t>
                      </a:r>
                      <a:r>
                        <a:rPr lang="en-US" sz="1400" err="1"/>
                        <a:t>USO_Up</a:t>
                      </a:r>
                      <a:r>
                        <a:rPr lang="en-US" sz="1400"/>
                        <a:t>, </a:t>
                      </a:r>
                      <a:r>
                        <a:rPr lang="en-US" sz="1400" err="1"/>
                        <a:t>SPX_Up</a:t>
                      </a:r>
                      <a:endParaRPr lang="en-US" sz="1400"/>
                    </a:p>
                  </a:txBody>
                  <a:tcPr anchor="ctr"/>
                </a:tc>
                <a:tc>
                  <a:txBody>
                    <a:bodyPr/>
                    <a:lstStyle/>
                    <a:p>
                      <a:pPr algn="ctr">
                        <a:buNone/>
                      </a:pPr>
                      <a:r>
                        <a:rPr lang="en-US" sz="1400" err="1"/>
                        <a:t>SLV_Up</a:t>
                      </a:r>
                    </a:p>
                  </a:txBody>
                  <a:tcPr anchor="ctr"/>
                </a:tc>
                <a:tc>
                  <a:txBody>
                    <a:bodyPr/>
                    <a:lstStyle/>
                    <a:p>
                      <a:pPr algn="ctr">
                        <a:buNone/>
                      </a:pPr>
                      <a:r>
                        <a:rPr lang="en-US" sz="1400"/>
                        <a:t>0.13</a:t>
                      </a:r>
                    </a:p>
                  </a:txBody>
                  <a:tcPr anchor="ctr"/>
                </a:tc>
                <a:tc>
                  <a:txBody>
                    <a:bodyPr/>
                    <a:lstStyle/>
                    <a:p>
                      <a:pPr algn="ctr">
                        <a:buNone/>
                      </a:pPr>
                      <a:r>
                        <a:rPr lang="en-US" sz="1400"/>
                        <a:t>0.86</a:t>
                      </a:r>
                    </a:p>
                  </a:txBody>
                  <a:tcPr anchor="ctr"/>
                </a:tc>
                <a:tc>
                  <a:txBody>
                    <a:bodyPr/>
                    <a:lstStyle/>
                    <a:p>
                      <a:pPr algn="ctr">
                        <a:buNone/>
                      </a:pPr>
                      <a:r>
                        <a:rPr lang="en-US" sz="1400"/>
                        <a:t>1.86</a:t>
                      </a:r>
                    </a:p>
                  </a:txBody>
                  <a:tcPr anchor="ctr"/>
                </a:tc>
                <a:extLst>
                  <a:ext uri="{0D108BD9-81ED-4DB2-BD59-A6C34878D82A}">
                    <a16:rowId xmlns:a16="http://schemas.microsoft.com/office/drawing/2014/main" val="412864680"/>
                  </a:ext>
                </a:extLst>
              </a:tr>
            </a:tbl>
          </a:graphicData>
        </a:graphic>
      </p:graphicFrame>
      <p:cxnSp>
        <p:nvCxnSpPr>
          <p:cNvPr id="4" name="Google Shape;151;p26">
            <a:extLst>
              <a:ext uri="{FF2B5EF4-FFF2-40B4-BE49-F238E27FC236}">
                <a16:creationId xmlns:a16="http://schemas.microsoft.com/office/drawing/2014/main" id="{83A4E906-AC7F-BBBD-122A-850C835F1E98}"/>
              </a:ext>
            </a:extLst>
          </p:cNvPr>
          <p:cNvCxnSpPr>
            <a:cxnSpLocks/>
          </p:cNvCxnSpPr>
          <p:nvPr/>
        </p:nvCxnSpPr>
        <p:spPr>
          <a:xfrm flipV="1">
            <a:off x="596646" y="616936"/>
            <a:ext cx="2647595" cy="3137"/>
          </a:xfrm>
          <a:prstGeom prst="straightConnector1">
            <a:avLst/>
          </a:prstGeom>
          <a:noFill/>
          <a:ln w="57150" cap="flat" cmpd="sng">
            <a:solidFill>
              <a:srgbClr val="002060"/>
            </a:solidFill>
            <a:prstDash val="solid"/>
            <a:miter lim="800000"/>
            <a:headEnd type="none" w="sm" len="sm"/>
            <a:tailEnd type="none" w="sm" len="sm"/>
          </a:ln>
        </p:spPr>
      </p:cxnSp>
      <p:sp>
        <p:nvSpPr>
          <p:cNvPr id="9" name="Slide Number Placeholder 8">
            <a:extLst>
              <a:ext uri="{FF2B5EF4-FFF2-40B4-BE49-F238E27FC236}">
                <a16:creationId xmlns:a16="http://schemas.microsoft.com/office/drawing/2014/main" id="{C0A99E4C-F167-F779-135F-CAD03F44EE82}"/>
              </a:ext>
            </a:extLst>
          </p:cNvPr>
          <p:cNvSpPr>
            <a:spLocks noGrp="1"/>
          </p:cNvSpPr>
          <p:nvPr>
            <p:ph type="sldNum" sz="quarter" idx="12"/>
          </p:nvPr>
        </p:nvSpPr>
        <p:spPr/>
        <p:txBody>
          <a:bodyPr/>
          <a:lstStyle/>
          <a:p>
            <a:fld id="{B4A918BC-4D43-4B42-B3C0-E7EBE25E6AF0}" type="slidenum">
              <a:rPr lang="en-US" smtClean="0"/>
              <a:t>9</a:t>
            </a:fld>
            <a:endParaRPr lang="en-US"/>
          </a:p>
        </p:txBody>
      </p:sp>
    </p:spTree>
    <p:extLst>
      <p:ext uri="{BB962C8B-B14F-4D97-AF65-F5344CB8AC3E}">
        <p14:creationId xmlns:p14="http://schemas.microsoft.com/office/powerpoint/2010/main" val="2973798814"/>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4394</Words>
  <Application>Microsoft Macintosh PowerPoint</Application>
  <PresentationFormat>Widescreen</PresentationFormat>
  <Paragraphs>557</Paragraphs>
  <Slides>29</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Aptos</vt:lpstr>
      <vt:lpstr>Arial</vt:lpstr>
      <vt:lpstr>Calibri</vt:lpstr>
      <vt:lpstr>Calibri Light</vt:lpstr>
      <vt:lpstr>Cambria Math</vt:lpstr>
      <vt:lpstr>Times New Roman</vt:lpstr>
      <vt:lpstr>Office 2013 - 2022 Theme</vt:lpstr>
      <vt:lpstr>Key Market Drivers of Gold Price Movements</vt:lpstr>
      <vt:lpstr>CONTENT</vt:lpstr>
      <vt:lpstr>Understanding Gold, Oil, and Silver Price Dynamics</vt:lpstr>
      <vt:lpstr>PowerPoint Presentation</vt:lpstr>
      <vt:lpstr>PowerPoint Presentation</vt:lpstr>
      <vt:lpstr>Association</vt:lpstr>
      <vt:lpstr>Methods</vt:lpstr>
      <vt:lpstr>Evaluation</vt:lpstr>
      <vt:lpstr>Apriori</vt:lpstr>
      <vt:lpstr>FP-Growth</vt:lpstr>
      <vt:lpstr>ECLAT</vt:lpstr>
      <vt:lpstr>Results</vt:lpstr>
      <vt:lpstr>Clustering</vt:lpstr>
      <vt:lpstr>Methods</vt:lpstr>
      <vt:lpstr>Evaluation Metrics</vt:lpstr>
      <vt:lpstr>K-Means Method</vt:lpstr>
      <vt:lpstr>DBSCAN Method</vt:lpstr>
      <vt:lpstr>DBSCAN Method</vt:lpstr>
      <vt:lpstr>Random Forest Clustering with Top Features</vt:lpstr>
      <vt:lpstr>Results</vt:lpstr>
      <vt:lpstr>Classification</vt:lpstr>
      <vt:lpstr>Methods</vt:lpstr>
      <vt:lpstr>Evaluation</vt:lpstr>
      <vt:lpstr>Random Forest</vt:lpstr>
      <vt:lpstr>Support Vector Machines (SVM)</vt:lpstr>
      <vt:lpstr>Naïve Bayes Classifier</vt:lpstr>
      <vt:lpstr>Results</vt:lpstr>
      <vt:lpstr>Results</vt:lpstr>
      <vt:lpstr>Thank you for your time and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Yousefi Sohi, Hossein - (hyousefi)</dc:creator>
  <cp:lastModifiedBy>Nab, Abdul Wahed - (awnab)</cp:lastModifiedBy>
  <cp:revision>1</cp:revision>
  <dcterms:created xsi:type="dcterms:W3CDTF">2024-12-05T03:05:18Z</dcterms:created>
  <dcterms:modified xsi:type="dcterms:W3CDTF">2025-12-11T00:52:51Z</dcterms:modified>
</cp:coreProperties>
</file>